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l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67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61" r:id="rId3"/>
    <p:sldId id="275" r:id="rId4"/>
    <p:sldId id="276" r:id="rId5"/>
    <p:sldId id="278" r:id="rId6"/>
    <p:sldId id="279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73" r:id="rId18"/>
  </p:sldIdLst>
  <p:sldSz cx="12192000" cy="6858000"/>
  <p:notesSz cx="6797675" cy="9929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182A33-1B22-4938-AE9F-E6F6B7E92C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5CDD3CC-65A2-4E84-98A6-E67D7296F5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70D2242-A414-4922-867F-AB0404196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7ACED-0B17-4DC6-9C03-3B5426B99685}" type="datetimeFigureOut">
              <a:rPr lang="pl-PL" smtClean="0"/>
              <a:t>31.03.2021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B153455-AC15-44BB-AD7A-4F8D5E20B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4B3A185-CC10-407A-8A8D-8EA5FA061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42CE-8602-456C-8CBC-F055DFAD59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0129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CCB662-19A6-4699-9845-AB6D8DBE6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1C8EC67-11C1-4CFD-B0A1-B11E1766FF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A85D1F5-8949-4088-AD0B-9D645089B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7ACED-0B17-4DC6-9C03-3B5426B99685}" type="datetimeFigureOut">
              <a:rPr lang="pl-PL" smtClean="0"/>
              <a:t>31.03.2021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A397EDB-F8D0-45CA-B914-5F87CF8AC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FFC8059-AF19-4654-8D39-7113043AA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42CE-8602-456C-8CBC-F055DFAD59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7839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6ACBA960-E229-4A07-A538-E81DB35E5A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2CA2E87-9586-418A-BADC-5400829717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3F752E7-5326-4BC1-B650-47715F80E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7ACED-0B17-4DC6-9C03-3B5426B99685}" type="datetimeFigureOut">
              <a:rPr lang="pl-PL" smtClean="0"/>
              <a:t>31.03.2021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22758FC-4957-409F-B6C3-717059313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058265D-7324-48AD-BB2D-09B6C222F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42CE-8602-456C-8CBC-F055DFAD59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567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B7AE08-BB9A-467C-9A1B-C100AC57B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BB68A6-B565-40D9-8086-7A36E62A4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FDEA9CE-FB23-42A6-A2B3-BA8CE2A48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7ACED-0B17-4DC6-9C03-3B5426B99685}" type="datetimeFigureOut">
              <a:rPr lang="pl-PL" smtClean="0"/>
              <a:t>31.03.2021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AAA7952-EAC6-46CD-ACEF-9505A7D94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829160B-E18B-41B9-96C9-81F687180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42CE-8602-456C-8CBC-F055DFAD59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2401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77CA054-7E49-4F83-9DBC-7B2BCA562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B24DBA4-68DA-4187-B7E0-C7342538E3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D9501AE-A22C-4D2E-9DAA-157EBC21C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7ACED-0B17-4DC6-9C03-3B5426B99685}" type="datetimeFigureOut">
              <a:rPr lang="pl-PL" smtClean="0"/>
              <a:t>31.03.2021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9D4B17B-013A-4A30-A5F4-1A586FD65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2C4C877-E4D5-4922-A5B8-A36374FF7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42CE-8602-456C-8CBC-F055DFAD59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168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6F8CF81-BBF8-4928-8DBF-B51AADF11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65646F1-CB04-480B-8D24-6FEBC0D61D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E0E2987-AA2D-47ED-9A2E-EAE958359C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0651285-3A17-4689-83AC-5FF3FCEED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7ACED-0B17-4DC6-9C03-3B5426B99685}" type="datetimeFigureOut">
              <a:rPr lang="pl-PL" smtClean="0"/>
              <a:t>31.03.2021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2EAF163-8967-467B-87EF-624149E6E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3C0F390-0E9D-45EC-8ACB-AED71B27B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42CE-8602-456C-8CBC-F055DFAD59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5120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D5DCE5-E5F7-45E8-9514-E2838FA96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F7595CF-96FB-4901-85BD-229A746DC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B99935F-1DCF-4A0E-9E42-ACCF4EF9D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0265E21B-125A-451B-8BA2-C6F84FB696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CBD99D2-2CCF-4D04-BE8C-F5F6FC2E80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FC40E9F0-53C5-4CA0-A89F-E7AFA4D23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7ACED-0B17-4DC6-9C03-3B5426B99685}" type="datetimeFigureOut">
              <a:rPr lang="pl-PL" smtClean="0"/>
              <a:t>31.03.2021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6E977E27-FC7A-48A0-AB16-F41879318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C1D44477-F06F-4F01-9DC8-9F4D99544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42CE-8602-456C-8CBC-F055DFAD59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9358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17B2F2E-B124-44FC-AAD6-FFC979F0D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1DA4622-C5A0-4A2C-BB00-A7E1D3490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7ACED-0B17-4DC6-9C03-3B5426B99685}" type="datetimeFigureOut">
              <a:rPr lang="pl-PL" smtClean="0"/>
              <a:t>31.03.2021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E8F1FBFD-CA98-46F8-A8C8-654A7BC8F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BEF1EF3-F9F9-4043-BDCD-07E55B0EC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42CE-8602-456C-8CBC-F055DFAD59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7440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461C9554-7E04-45AE-80B2-B352A5B9D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7ACED-0B17-4DC6-9C03-3B5426B99685}" type="datetimeFigureOut">
              <a:rPr lang="pl-PL" smtClean="0"/>
              <a:t>31.03.2021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E06728C0-EB47-4CA1-9409-21F1A2474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3A4475E-24FB-41BE-8A49-B02C4CD0F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42CE-8602-456C-8CBC-F055DFAD59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5503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F754A5C-6292-4B42-BC04-C736F6F7F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60665A5-C095-4818-BD45-DEFA17587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F11D603-A1EF-488B-A7FB-58AAA94129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AE47E3E-49B8-4503-95BC-56E30991A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7ACED-0B17-4DC6-9C03-3B5426B99685}" type="datetimeFigureOut">
              <a:rPr lang="pl-PL" smtClean="0"/>
              <a:t>31.03.2021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6ED9EC0-6D38-4E61-AD17-6C2694B0B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78A8608-5DA3-441C-B142-E59E73283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42CE-8602-456C-8CBC-F055DFAD59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7756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4C6AC3-0E3D-4CB6-B44D-8FB98502F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206DE933-29A4-45AE-80A8-42E9B8EE1F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98E786F-FD51-42E5-8E71-397AD9C6D7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6210528-96E9-48FC-92C2-620C57720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7ACED-0B17-4DC6-9C03-3B5426B99685}" type="datetimeFigureOut">
              <a:rPr lang="pl-PL" smtClean="0"/>
              <a:t>31.03.2021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3C136A3-9161-4F0B-99D7-B99A7BA6B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F6C1F7D-3B74-4B8E-A573-7CFBEDFD5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42CE-8602-456C-8CBC-F055DFAD59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124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C333333E-53FF-45B3-A98A-42E5647E9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C0F9892-EB54-4F56-A254-E8B855F00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4956B0A-ED7E-4F35-BB93-9AFBE62E31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7ACED-0B17-4DC6-9C03-3B5426B99685}" type="datetimeFigureOut">
              <a:rPr lang="pl-PL" smtClean="0"/>
              <a:t>31.03.2021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68350D0-DCB9-4FD7-82E2-AD60E503D1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CB53BE0-20B0-45EA-8287-DB9028442D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942CE-8602-456C-8CBC-F055DFAD59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7086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png"/><Relationship Id="rId18" Type="http://schemas.openxmlformats.org/officeDocument/2006/relationships/image" Target="../media/image18.jpg"/><Relationship Id="rId26" Type="http://schemas.openxmlformats.org/officeDocument/2006/relationships/image" Target="../media/image26.png"/><Relationship Id="rId39" Type="http://schemas.openxmlformats.org/officeDocument/2006/relationships/image" Target="../media/image39.png"/><Relationship Id="rId3" Type="http://schemas.openxmlformats.org/officeDocument/2006/relationships/image" Target="../media/image3.jpg"/><Relationship Id="rId21" Type="http://schemas.openxmlformats.org/officeDocument/2006/relationships/image" Target="../media/image21.png"/><Relationship Id="rId34" Type="http://schemas.openxmlformats.org/officeDocument/2006/relationships/image" Target="../media/image34.JPG"/><Relationship Id="rId7" Type="http://schemas.openxmlformats.org/officeDocument/2006/relationships/image" Target="../media/image7.jpg"/><Relationship Id="rId12" Type="http://schemas.openxmlformats.org/officeDocument/2006/relationships/image" Target="../media/image12.jpg"/><Relationship Id="rId17" Type="http://schemas.openxmlformats.org/officeDocument/2006/relationships/image" Target="../media/image17.jpg"/><Relationship Id="rId25" Type="http://schemas.openxmlformats.org/officeDocument/2006/relationships/image" Target="../media/image25.jpg"/><Relationship Id="rId33" Type="http://schemas.openxmlformats.org/officeDocument/2006/relationships/image" Target="../media/image33.png"/><Relationship Id="rId38" Type="http://schemas.openxmlformats.org/officeDocument/2006/relationships/image" Target="../media/image38.png"/><Relationship Id="rId2" Type="http://schemas.openxmlformats.org/officeDocument/2006/relationships/image" Target="../media/image2.jp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jpg"/><Relationship Id="rId24" Type="http://schemas.openxmlformats.org/officeDocument/2006/relationships/image" Target="../media/image24.png"/><Relationship Id="rId32" Type="http://schemas.openxmlformats.org/officeDocument/2006/relationships/image" Target="../media/image32.jpg"/><Relationship Id="rId37" Type="http://schemas.openxmlformats.org/officeDocument/2006/relationships/image" Target="../media/image37.png"/><Relationship Id="rId40" Type="http://schemas.openxmlformats.org/officeDocument/2006/relationships/image" Target="../media/image40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36" Type="http://schemas.openxmlformats.org/officeDocument/2006/relationships/image" Target="../media/image36.jpg"/><Relationship Id="rId10" Type="http://schemas.openxmlformats.org/officeDocument/2006/relationships/image" Target="../media/image10.jpg"/><Relationship Id="rId19" Type="http://schemas.openxmlformats.org/officeDocument/2006/relationships/image" Target="../media/image19.jpg"/><Relationship Id="rId31" Type="http://schemas.openxmlformats.org/officeDocument/2006/relationships/image" Target="../media/image31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jpg"/><Relationship Id="rId35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jpg"/><Relationship Id="rId18" Type="http://schemas.openxmlformats.org/officeDocument/2006/relationships/image" Target="../media/image56.jpg"/><Relationship Id="rId26" Type="http://schemas.openxmlformats.org/officeDocument/2006/relationships/image" Target="../media/image64.jpg"/><Relationship Id="rId39" Type="http://schemas.openxmlformats.org/officeDocument/2006/relationships/image" Target="../media/image77.png"/><Relationship Id="rId3" Type="http://schemas.openxmlformats.org/officeDocument/2006/relationships/image" Target="../media/image41.jpeg"/><Relationship Id="rId21" Type="http://schemas.openxmlformats.org/officeDocument/2006/relationships/image" Target="../media/image59.jpg"/><Relationship Id="rId34" Type="http://schemas.openxmlformats.org/officeDocument/2006/relationships/image" Target="../media/image72.jpg"/><Relationship Id="rId42" Type="http://schemas.openxmlformats.org/officeDocument/2006/relationships/image" Target="../media/image80.gif"/><Relationship Id="rId7" Type="http://schemas.openxmlformats.org/officeDocument/2006/relationships/image" Target="../media/image45.png"/><Relationship Id="rId12" Type="http://schemas.openxmlformats.org/officeDocument/2006/relationships/image" Target="../media/image50.jpg"/><Relationship Id="rId17" Type="http://schemas.openxmlformats.org/officeDocument/2006/relationships/image" Target="../media/image55.jpg"/><Relationship Id="rId25" Type="http://schemas.openxmlformats.org/officeDocument/2006/relationships/image" Target="../media/image63.jpg"/><Relationship Id="rId33" Type="http://schemas.openxmlformats.org/officeDocument/2006/relationships/image" Target="../media/image71.png"/><Relationship Id="rId38" Type="http://schemas.openxmlformats.org/officeDocument/2006/relationships/image" Target="../media/image76.jpg"/><Relationship Id="rId2" Type="http://schemas.openxmlformats.org/officeDocument/2006/relationships/image" Target="../media/image2.jpg"/><Relationship Id="rId16" Type="http://schemas.openxmlformats.org/officeDocument/2006/relationships/image" Target="../media/image54.jpg"/><Relationship Id="rId20" Type="http://schemas.openxmlformats.org/officeDocument/2006/relationships/image" Target="../media/image58.jpg"/><Relationship Id="rId29" Type="http://schemas.openxmlformats.org/officeDocument/2006/relationships/image" Target="../media/image67.jpg"/><Relationship Id="rId41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jpg"/><Relationship Id="rId24" Type="http://schemas.openxmlformats.org/officeDocument/2006/relationships/image" Target="../media/image62.png"/><Relationship Id="rId32" Type="http://schemas.openxmlformats.org/officeDocument/2006/relationships/image" Target="../media/image70.jpg"/><Relationship Id="rId37" Type="http://schemas.openxmlformats.org/officeDocument/2006/relationships/image" Target="../media/image75.png"/><Relationship Id="rId40" Type="http://schemas.openxmlformats.org/officeDocument/2006/relationships/image" Target="../media/image78.png"/><Relationship Id="rId5" Type="http://schemas.openxmlformats.org/officeDocument/2006/relationships/image" Target="../media/image43.jpg"/><Relationship Id="rId15" Type="http://schemas.openxmlformats.org/officeDocument/2006/relationships/image" Target="../media/image53.png"/><Relationship Id="rId23" Type="http://schemas.openxmlformats.org/officeDocument/2006/relationships/image" Target="../media/image61.jpg"/><Relationship Id="rId28" Type="http://schemas.openxmlformats.org/officeDocument/2006/relationships/image" Target="../media/image66.png"/><Relationship Id="rId36" Type="http://schemas.openxmlformats.org/officeDocument/2006/relationships/image" Target="../media/image74.jpg"/><Relationship Id="rId10" Type="http://schemas.openxmlformats.org/officeDocument/2006/relationships/image" Target="../media/image48.png"/><Relationship Id="rId19" Type="http://schemas.openxmlformats.org/officeDocument/2006/relationships/image" Target="../media/image57.png"/><Relationship Id="rId31" Type="http://schemas.openxmlformats.org/officeDocument/2006/relationships/image" Target="../media/image69.png"/><Relationship Id="rId44" Type="http://schemas.openxmlformats.org/officeDocument/2006/relationships/image" Target="../media/image81.png"/><Relationship Id="rId4" Type="http://schemas.openxmlformats.org/officeDocument/2006/relationships/image" Target="../media/image42.png"/><Relationship Id="rId9" Type="http://schemas.openxmlformats.org/officeDocument/2006/relationships/image" Target="../media/image47.jpg"/><Relationship Id="rId14" Type="http://schemas.openxmlformats.org/officeDocument/2006/relationships/image" Target="../media/image52.jpg"/><Relationship Id="rId22" Type="http://schemas.openxmlformats.org/officeDocument/2006/relationships/image" Target="../media/image60.png"/><Relationship Id="rId27" Type="http://schemas.openxmlformats.org/officeDocument/2006/relationships/image" Target="../media/image65.png"/><Relationship Id="rId30" Type="http://schemas.openxmlformats.org/officeDocument/2006/relationships/image" Target="../media/image68.jpg"/><Relationship Id="rId35" Type="http://schemas.openxmlformats.org/officeDocument/2006/relationships/image" Target="../media/image73.jpg"/><Relationship Id="rId43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18" Type="http://schemas.openxmlformats.org/officeDocument/2006/relationships/image" Target="../media/image97.jpg"/><Relationship Id="rId26" Type="http://schemas.openxmlformats.org/officeDocument/2006/relationships/image" Target="../media/image105.jpg"/><Relationship Id="rId39" Type="http://schemas.openxmlformats.org/officeDocument/2006/relationships/image" Target="../media/image118.jpg"/><Relationship Id="rId3" Type="http://schemas.openxmlformats.org/officeDocument/2006/relationships/image" Target="../media/image82.jpg"/><Relationship Id="rId21" Type="http://schemas.openxmlformats.org/officeDocument/2006/relationships/image" Target="../media/image100.jpg"/><Relationship Id="rId34" Type="http://schemas.openxmlformats.org/officeDocument/2006/relationships/image" Target="../media/image113.jpg"/><Relationship Id="rId7" Type="http://schemas.openxmlformats.org/officeDocument/2006/relationships/image" Target="../media/image86.jpg"/><Relationship Id="rId12" Type="http://schemas.openxmlformats.org/officeDocument/2006/relationships/image" Target="../media/image91.jpg"/><Relationship Id="rId17" Type="http://schemas.openxmlformats.org/officeDocument/2006/relationships/image" Target="../media/image96.png"/><Relationship Id="rId25" Type="http://schemas.openxmlformats.org/officeDocument/2006/relationships/image" Target="../media/image104.jpg"/><Relationship Id="rId33" Type="http://schemas.openxmlformats.org/officeDocument/2006/relationships/image" Target="../media/image112.png"/><Relationship Id="rId38" Type="http://schemas.openxmlformats.org/officeDocument/2006/relationships/image" Target="../media/image117.png"/><Relationship Id="rId2" Type="http://schemas.openxmlformats.org/officeDocument/2006/relationships/image" Target="../media/image2.jpg"/><Relationship Id="rId16" Type="http://schemas.openxmlformats.org/officeDocument/2006/relationships/image" Target="../media/image95.jpg"/><Relationship Id="rId20" Type="http://schemas.openxmlformats.org/officeDocument/2006/relationships/image" Target="../media/image99.jpg"/><Relationship Id="rId29" Type="http://schemas.openxmlformats.org/officeDocument/2006/relationships/image" Target="../media/image108.jpg"/><Relationship Id="rId41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11" Type="http://schemas.openxmlformats.org/officeDocument/2006/relationships/image" Target="../media/image90.jpg"/><Relationship Id="rId24" Type="http://schemas.openxmlformats.org/officeDocument/2006/relationships/image" Target="../media/image103.png"/><Relationship Id="rId32" Type="http://schemas.openxmlformats.org/officeDocument/2006/relationships/image" Target="../media/image111.jpg"/><Relationship Id="rId37" Type="http://schemas.openxmlformats.org/officeDocument/2006/relationships/image" Target="../media/image116.jpg"/><Relationship Id="rId40" Type="http://schemas.openxmlformats.org/officeDocument/2006/relationships/image" Target="../media/image119.png"/><Relationship Id="rId5" Type="http://schemas.openxmlformats.org/officeDocument/2006/relationships/image" Target="../media/image84.jpg"/><Relationship Id="rId15" Type="http://schemas.openxmlformats.org/officeDocument/2006/relationships/image" Target="../media/image94.png"/><Relationship Id="rId23" Type="http://schemas.openxmlformats.org/officeDocument/2006/relationships/image" Target="../media/image102.jpg"/><Relationship Id="rId28" Type="http://schemas.openxmlformats.org/officeDocument/2006/relationships/image" Target="../media/image107.png"/><Relationship Id="rId36" Type="http://schemas.openxmlformats.org/officeDocument/2006/relationships/image" Target="../media/image115.png"/><Relationship Id="rId10" Type="http://schemas.openxmlformats.org/officeDocument/2006/relationships/image" Target="../media/image89.jpg"/><Relationship Id="rId19" Type="http://schemas.openxmlformats.org/officeDocument/2006/relationships/image" Target="../media/image98.png"/><Relationship Id="rId31" Type="http://schemas.openxmlformats.org/officeDocument/2006/relationships/image" Target="../media/image110.png"/><Relationship Id="rId4" Type="http://schemas.openxmlformats.org/officeDocument/2006/relationships/image" Target="../media/image83.png"/><Relationship Id="rId9" Type="http://schemas.openxmlformats.org/officeDocument/2006/relationships/image" Target="../media/image88.jpg"/><Relationship Id="rId14" Type="http://schemas.openxmlformats.org/officeDocument/2006/relationships/image" Target="../media/image93.jpg"/><Relationship Id="rId22" Type="http://schemas.openxmlformats.org/officeDocument/2006/relationships/image" Target="../media/image101.jpg"/><Relationship Id="rId27" Type="http://schemas.openxmlformats.org/officeDocument/2006/relationships/image" Target="../media/image106.png"/><Relationship Id="rId30" Type="http://schemas.openxmlformats.org/officeDocument/2006/relationships/image" Target="../media/image109.png"/><Relationship Id="rId35" Type="http://schemas.openxmlformats.org/officeDocument/2006/relationships/image" Target="../media/image1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jpg"/><Relationship Id="rId13" Type="http://schemas.openxmlformats.org/officeDocument/2006/relationships/image" Target="../media/image129.png"/><Relationship Id="rId18" Type="http://schemas.openxmlformats.org/officeDocument/2006/relationships/image" Target="../media/image134.png"/><Relationship Id="rId26" Type="http://schemas.openxmlformats.org/officeDocument/2006/relationships/image" Target="../media/image142.jpg"/><Relationship Id="rId39" Type="http://schemas.openxmlformats.org/officeDocument/2006/relationships/image" Target="../media/image155.png"/><Relationship Id="rId3" Type="http://schemas.openxmlformats.org/officeDocument/2006/relationships/image" Target="../media/image120.jpg"/><Relationship Id="rId21" Type="http://schemas.openxmlformats.org/officeDocument/2006/relationships/image" Target="../media/image137.png"/><Relationship Id="rId34" Type="http://schemas.openxmlformats.org/officeDocument/2006/relationships/image" Target="../media/image150.jpg"/><Relationship Id="rId42" Type="http://schemas.openxmlformats.org/officeDocument/2006/relationships/image" Target="../media/image157.jpeg"/><Relationship Id="rId7" Type="http://schemas.openxmlformats.org/officeDocument/2006/relationships/image" Target="../media/image124.png"/><Relationship Id="rId12" Type="http://schemas.openxmlformats.org/officeDocument/2006/relationships/image" Target="../media/image128.png"/><Relationship Id="rId17" Type="http://schemas.openxmlformats.org/officeDocument/2006/relationships/image" Target="../media/image133.png"/><Relationship Id="rId25" Type="http://schemas.openxmlformats.org/officeDocument/2006/relationships/image" Target="../media/image141.png"/><Relationship Id="rId33" Type="http://schemas.openxmlformats.org/officeDocument/2006/relationships/image" Target="../media/image149.jpg"/><Relationship Id="rId38" Type="http://schemas.openxmlformats.org/officeDocument/2006/relationships/image" Target="../media/image154.jpg"/><Relationship Id="rId2" Type="http://schemas.openxmlformats.org/officeDocument/2006/relationships/image" Target="../media/image2.jpg"/><Relationship Id="rId16" Type="http://schemas.openxmlformats.org/officeDocument/2006/relationships/image" Target="../media/image132.jpg"/><Relationship Id="rId20" Type="http://schemas.openxmlformats.org/officeDocument/2006/relationships/image" Target="../media/image136.png"/><Relationship Id="rId29" Type="http://schemas.openxmlformats.org/officeDocument/2006/relationships/image" Target="../media/image145.png"/><Relationship Id="rId41" Type="http://schemas.openxmlformats.org/officeDocument/2006/relationships/image" Target="../media/image1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11" Type="http://schemas.openxmlformats.org/officeDocument/2006/relationships/image" Target="../media/image127.jpg"/><Relationship Id="rId24" Type="http://schemas.openxmlformats.org/officeDocument/2006/relationships/image" Target="../media/image140.png"/><Relationship Id="rId32" Type="http://schemas.openxmlformats.org/officeDocument/2006/relationships/image" Target="../media/image148.jpg"/><Relationship Id="rId37" Type="http://schemas.openxmlformats.org/officeDocument/2006/relationships/image" Target="../media/image153.png"/><Relationship Id="rId40" Type="http://schemas.openxmlformats.org/officeDocument/2006/relationships/image" Target="../media/image39.png"/><Relationship Id="rId5" Type="http://schemas.openxmlformats.org/officeDocument/2006/relationships/image" Target="../media/image122.png"/><Relationship Id="rId15" Type="http://schemas.openxmlformats.org/officeDocument/2006/relationships/image" Target="../media/image131.jpg"/><Relationship Id="rId23" Type="http://schemas.openxmlformats.org/officeDocument/2006/relationships/image" Target="../media/image139.jpg"/><Relationship Id="rId28" Type="http://schemas.openxmlformats.org/officeDocument/2006/relationships/image" Target="../media/image144.pl"/><Relationship Id="rId36" Type="http://schemas.openxmlformats.org/officeDocument/2006/relationships/image" Target="../media/image152.jpg"/><Relationship Id="rId10" Type="http://schemas.openxmlformats.org/officeDocument/2006/relationships/image" Target="../media/image126.jpg"/><Relationship Id="rId19" Type="http://schemas.openxmlformats.org/officeDocument/2006/relationships/image" Target="../media/image135.png"/><Relationship Id="rId31" Type="http://schemas.openxmlformats.org/officeDocument/2006/relationships/image" Target="../media/image147.JPG"/><Relationship Id="rId4" Type="http://schemas.openxmlformats.org/officeDocument/2006/relationships/image" Target="../media/image121.jpg"/><Relationship Id="rId9" Type="http://schemas.openxmlformats.org/officeDocument/2006/relationships/image" Target="../media/image83.png"/><Relationship Id="rId14" Type="http://schemas.openxmlformats.org/officeDocument/2006/relationships/image" Target="../media/image130.jpg"/><Relationship Id="rId22" Type="http://schemas.openxmlformats.org/officeDocument/2006/relationships/image" Target="../media/image138.png"/><Relationship Id="rId27" Type="http://schemas.openxmlformats.org/officeDocument/2006/relationships/image" Target="../media/image143.png"/><Relationship Id="rId30" Type="http://schemas.openxmlformats.org/officeDocument/2006/relationships/image" Target="../media/image146.jpg"/><Relationship Id="rId35" Type="http://schemas.openxmlformats.org/officeDocument/2006/relationships/image" Target="../media/image15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jpg"/><Relationship Id="rId13" Type="http://schemas.openxmlformats.org/officeDocument/2006/relationships/image" Target="../media/image168.png"/><Relationship Id="rId18" Type="http://schemas.openxmlformats.org/officeDocument/2006/relationships/image" Target="../media/image173.png"/><Relationship Id="rId26" Type="http://schemas.openxmlformats.org/officeDocument/2006/relationships/image" Target="../media/image181.png"/><Relationship Id="rId39" Type="http://schemas.openxmlformats.org/officeDocument/2006/relationships/image" Target="../media/image194.jpg"/><Relationship Id="rId3" Type="http://schemas.openxmlformats.org/officeDocument/2006/relationships/image" Target="../media/image158.jpg"/><Relationship Id="rId21" Type="http://schemas.openxmlformats.org/officeDocument/2006/relationships/image" Target="../media/image176.png"/><Relationship Id="rId34" Type="http://schemas.openxmlformats.org/officeDocument/2006/relationships/image" Target="../media/image189.png"/><Relationship Id="rId7" Type="http://schemas.openxmlformats.org/officeDocument/2006/relationships/image" Target="../media/image162.png"/><Relationship Id="rId12" Type="http://schemas.openxmlformats.org/officeDocument/2006/relationships/image" Target="../media/image167.jpg"/><Relationship Id="rId17" Type="http://schemas.openxmlformats.org/officeDocument/2006/relationships/image" Target="../media/image172.jpg"/><Relationship Id="rId25" Type="http://schemas.openxmlformats.org/officeDocument/2006/relationships/image" Target="../media/image180.jpg"/><Relationship Id="rId33" Type="http://schemas.openxmlformats.org/officeDocument/2006/relationships/image" Target="../media/image188.jpg"/><Relationship Id="rId38" Type="http://schemas.openxmlformats.org/officeDocument/2006/relationships/image" Target="../media/image193.png"/><Relationship Id="rId2" Type="http://schemas.openxmlformats.org/officeDocument/2006/relationships/image" Target="../media/image2.jpg"/><Relationship Id="rId16" Type="http://schemas.openxmlformats.org/officeDocument/2006/relationships/image" Target="../media/image171.jpg"/><Relationship Id="rId20" Type="http://schemas.openxmlformats.org/officeDocument/2006/relationships/image" Target="../media/image175.jpg"/><Relationship Id="rId29" Type="http://schemas.openxmlformats.org/officeDocument/2006/relationships/image" Target="../media/image184.jpg"/><Relationship Id="rId41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1.png"/><Relationship Id="rId11" Type="http://schemas.openxmlformats.org/officeDocument/2006/relationships/image" Target="../media/image166.jpg"/><Relationship Id="rId24" Type="http://schemas.openxmlformats.org/officeDocument/2006/relationships/image" Target="../media/image179.png"/><Relationship Id="rId32" Type="http://schemas.openxmlformats.org/officeDocument/2006/relationships/image" Target="../media/image187.png"/><Relationship Id="rId37" Type="http://schemas.openxmlformats.org/officeDocument/2006/relationships/image" Target="../media/image192.png"/><Relationship Id="rId40" Type="http://schemas.openxmlformats.org/officeDocument/2006/relationships/image" Target="../media/image195.png"/><Relationship Id="rId5" Type="http://schemas.openxmlformats.org/officeDocument/2006/relationships/image" Target="../media/image160.jpg"/><Relationship Id="rId15" Type="http://schemas.openxmlformats.org/officeDocument/2006/relationships/image" Target="../media/image170.png"/><Relationship Id="rId23" Type="http://schemas.openxmlformats.org/officeDocument/2006/relationships/image" Target="../media/image178.png"/><Relationship Id="rId28" Type="http://schemas.openxmlformats.org/officeDocument/2006/relationships/image" Target="../media/image183.jpg"/><Relationship Id="rId36" Type="http://schemas.openxmlformats.org/officeDocument/2006/relationships/image" Target="../media/image191.png"/><Relationship Id="rId10" Type="http://schemas.openxmlformats.org/officeDocument/2006/relationships/image" Target="../media/image165.jpg"/><Relationship Id="rId19" Type="http://schemas.openxmlformats.org/officeDocument/2006/relationships/image" Target="../media/image174.jpg"/><Relationship Id="rId31" Type="http://schemas.openxmlformats.org/officeDocument/2006/relationships/image" Target="../media/image186.jpg"/><Relationship Id="rId4" Type="http://schemas.openxmlformats.org/officeDocument/2006/relationships/image" Target="../media/image159.png"/><Relationship Id="rId9" Type="http://schemas.openxmlformats.org/officeDocument/2006/relationships/image" Target="../media/image164.jpg"/><Relationship Id="rId14" Type="http://schemas.openxmlformats.org/officeDocument/2006/relationships/image" Target="../media/image169.jpeg"/><Relationship Id="rId22" Type="http://schemas.openxmlformats.org/officeDocument/2006/relationships/image" Target="../media/image177.png"/><Relationship Id="rId27" Type="http://schemas.openxmlformats.org/officeDocument/2006/relationships/image" Target="../media/image182.jpg"/><Relationship Id="rId30" Type="http://schemas.openxmlformats.org/officeDocument/2006/relationships/image" Target="../media/image185.jpg"/><Relationship Id="rId35" Type="http://schemas.openxmlformats.org/officeDocument/2006/relationships/image" Target="../media/image19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3">
            <a:extLst>
              <a:ext uri="{FF2B5EF4-FFF2-40B4-BE49-F238E27FC236}">
                <a16:creationId xmlns:a16="http://schemas.microsoft.com/office/drawing/2014/main" id="{F65DDBB0-2123-4A1F-B9DD-FE3BDCD9C567}"/>
              </a:ext>
            </a:extLst>
          </p:cNvPr>
          <p:cNvSpPr txBox="1">
            <a:spLocks/>
          </p:cNvSpPr>
          <p:nvPr/>
        </p:nvSpPr>
        <p:spPr>
          <a:xfrm>
            <a:off x="-268432" y="2636641"/>
            <a:ext cx="12728864" cy="23876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2000" b="1" cap="small" dirty="0">
                <a:latin typeface="+mn-lt"/>
                <a:cs typeface="Times New Roman" panose="02020603050405020304" pitchFamily="18" charset="0"/>
              </a:rPr>
              <a:t>oraz </a:t>
            </a:r>
          </a:p>
          <a:p>
            <a:pPr algn="ctr"/>
            <a:endParaRPr lang="pl-PL" sz="2000" b="1" cap="small" dirty="0">
              <a:latin typeface="+mn-lt"/>
              <a:cs typeface="Times New Roman" panose="02020603050405020304" pitchFamily="18" charset="0"/>
            </a:endParaRPr>
          </a:p>
          <a:p>
            <a:pPr algn="ctr"/>
            <a:r>
              <a:rPr lang="pl-PL" sz="2800" b="1" cap="small" dirty="0">
                <a:latin typeface="+mn-lt"/>
                <a:cs typeface="Times New Roman" panose="02020603050405020304" pitchFamily="18" charset="0"/>
              </a:rPr>
              <a:t>280 organizacji przedsiębiorców zrzeszonych w Radzie Przedsiębiorców </a:t>
            </a:r>
          </a:p>
          <a:p>
            <a:pPr algn="ctr"/>
            <a:r>
              <a:rPr lang="pl-PL" sz="2800" b="1" cap="small" dirty="0">
                <a:latin typeface="+mn-lt"/>
                <a:cs typeface="Times New Roman" panose="02020603050405020304" pitchFamily="18" charset="0"/>
              </a:rPr>
              <a:t>przy Rzeczniku MŚP</a:t>
            </a:r>
          </a:p>
          <a:p>
            <a:pPr algn="ctr"/>
            <a:endParaRPr lang="pl-PL" sz="2800" b="1" cap="small" dirty="0">
              <a:latin typeface="+mn-lt"/>
            </a:endParaRPr>
          </a:p>
          <a:p>
            <a:pPr algn="ctr"/>
            <a:endParaRPr lang="pl-PL" sz="2800" b="1" cap="small" dirty="0">
              <a:latin typeface="+mn-lt"/>
            </a:endParaRPr>
          </a:p>
          <a:p>
            <a:pPr algn="ctr"/>
            <a:r>
              <a:rPr lang="pl-PL" sz="3200" b="1" cap="small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Dziesiątka Rzecznika Małych i Średnich Przedsiębiorców -</a:t>
            </a:r>
            <a:br>
              <a:rPr lang="pl-PL" sz="3200" b="1" cap="small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2350" b="1" cap="small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Systemowe zmiany dla przedsiębiorców </a:t>
            </a:r>
            <a:br>
              <a:rPr lang="pl-PL" sz="2400" b="1" cap="smal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sz="2400" b="1" cap="smal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64F6B95-AD7B-4483-B1F0-4074DE46FC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50" y="814571"/>
            <a:ext cx="8724900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909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C5DAB93-06C9-4C6E-A12F-B2A04C868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575" y="1995328"/>
            <a:ext cx="11576423" cy="1781919"/>
          </a:xfrm>
        </p:spPr>
        <p:txBody>
          <a:bodyPr>
            <a:normAutofit lnSpcReduction="10000"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Częste zmiany prawne dotyczących przedsiębiorców negatywnie odbijają się na funkcjonowaniu biznesu. Wielokrotne nowelizacje tych samych aktów prawnych, jak również uchwalanie ustaw z krótkim okresem vacatio legis powoduje, że </a:t>
            </a:r>
            <a:r>
              <a:rPr lang="pl-PL" sz="22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przedsiębiorcy są zaskakiwani ciągłymi zmianami</a:t>
            </a:r>
            <a:r>
              <a:rPr lang="pl-PL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przez co w efekcie nie są w stanie w należyty sposób się do nich przygotować.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34A7DF14-D62F-48DC-8149-9FA2DDB41280}"/>
              </a:ext>
            </a:extLst>
          </p:cNvPr>
          <p:cNvSpPr/>
          <p:nvPr/>
        </p:nvSpPr>
        <p:spPr>
          <a:xfrm>
            <a:off x="176981" y="6070436"/>
            <a:ext cx="3085362" cy="707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 descr="Obraz zawierający tekst&#10;&#10;Opis wygenerowany automatycznie">
            <a:extLst>
              <a:ext uri="{FF2B5EF4-FFF2-40B4-BE49-F238E27FC236}">
                <a16:creationId xmlns:a16="http://schemas.microsoft.com/office/drawing/2014/main" id="{2B1ECEC9-CAB7-4D0A-A02B-0E5193087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76" y="6199098"/>
            <a:ext cx="2674372" cy="462294"/>
          </a:xfrm>
          <a:prstGeom prst="rect">
            <a:avLst/>
          </a:prstGeom>
        </p:spPr>
      </p:pic>
      <p:sp>
        <p:nvSpPr>
          <p:cNvPr id="34" name="Symbol zastępczy zawartości 2">
            <a:extLst>
              <a:ext uri="{FF2B5EF4-FFF2-40B4-BE49-F238E27FC236}">
                <a16:creationId xmlns:a16="http://schemas.microsoft.com/office/drawing/2014/main" id="{53A0BCEB-DAE2-4FF5-88D1-080B1280DAE5}"/>
              </a:ext>
            </a:extLst>
          </p:cNvPr>
          <p:cNvSpPr txBox="1">
            <a:spLocks/>
          </p:cNvSpPr>
          <p:nvPr/>
        </p:nvSpPr>
        <p:spPr>
          <a:xfrm>
            <a:off x="615574" y="3863132"/>
            <a:ext cx="11576425" cy="11502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pl-PL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282C0680-3D06-4D2D-9ACD-75F7542C4749}"/>
              </a:ext>
            </a:extLst>
          </p:cNvPr>
          <p:cNvSpPr/>
          <p:nvPr/>
        </p:nvSpPr>
        <p:spPr>
          <a:xfrm>
            <a:off x="367993" y="2045739"/>
            <a:ext cx="511350" cy="2115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35" name="Obraz 34">
            <a:extLst>
              <a:ext uri="{FF2B5EF4-FFF2-40B4-BE49-F238E27FC236}">
                <a16:creationId xmlns:a16="http://schemas.microsoft.com/office/drawing/2014/main" id="{8231A756-961A-4F77-9EB2-11995B43C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475" y="4161337"/>
            <a:ext cx="495837" cy="553792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A8AC41B3-DD04-47BD-A3A4-250CD04F20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476" y="2590214"/>
            <a:ext cx="495837" cy="553792"/>
          </a:xfrm>
          <a:prstGeom prst="rect">
            <a:avLst/>
          </a:prstGeom>
        </p:spPr>
      </p:pic>
      <p:sp>
        <p:nvSpPr>
          <p:cNvPr id="19" name="Tytuł 1">
            <a:extLst>
              <a:ext uri="{FF2B5EF4-FFF2-40B4-BE49-F238E27FC236}">
                <a16:creationId xmlns:a16="http://schemas.microsoft.com/office/drawing/2014/main" id="{EA91C35C-D2CD-41B4-B94A-75A06B92EA9B}"/>
              </a:ext>
            </a:extLst>
          </p:cNvPr>
          <p:cNvSpPr txBox="1">
            <a:spLocks/>
          </p:cNvSpPr>
          <p:nvPr/>
        </p:nvSpPr>
        <p:spPr>
          <a:xfrm>
            <a:off x="932873" y="153382"/>
            <a:ext cx="11259127" cy="13061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Zmiany prawa gospodarczego nakładające obowiązki dla przedsiębiorców z minimum półrocznym wyprzedzeniem</a:t>
            </a:r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99BD8EA3-821D-4A0A-ADAA-EA6B819668CE}"/>
              </a:ext>
            </a:extLst>
          </p:cNvPr>
          <p:cNvSpPr/>
          <p:nvPr/>
        </p:nvSpPr>
        <p:spPr>
          <a:xfrm>
            <a:off x="5112" y="351495"/>
            <a:ext cx="917373" cy="91737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52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782BA8C9-3DCB-4D4E-9D5F-6058FC1A9D6A}"/>
              </a:ext>
            </a:extLst>
          </p:cNvPr>
          <p:cNvSpPr txBox="1"/>
          <p:nvPr/>
        </p:nvSpPr>
        <p:spPr>
          <a:xfrm>
            <a:off x="2997994" y="2800847"/>
            <a:ext cx="6243636" cy="367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pl-PL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5F07C9DB-E47C-46B3-BB98-0C5361336CE0}"/>
              </a:ext>
            </a:extLst>
          </p:cNvPr>
          <p:cNvSpPr txBox="1"/>
          <p:nvPr/>
        </p:nvSpPr>
        <p:spPr>
          <a:xfrm>
            <a:off x="1125893" y="3973582"/>
            <a:ext cx="1068363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200" kern="1200" dirty="0">
                <a:solidFill>
                  <a:srgbClr val="000000"/>
                </a:solidFill>
                <a:latin typeface="Arial" panose="020B0604020202020204" pitchFamily="34" charset="0"/>
              </a:rPr>
              <a:t>Proponujemy wprowadzenie vacatio legis wynoszące minimum 6 miesięcy przy zmianach przepisów prawa gospodarczego, wprowadzającego obowiązki </a:t>
            </a:r>
            <a:br>
              <a:rPr lang="pl-PL" sz="2200" kern="12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pl-PL" sz="2200" kern="1200" dirty="0">
                <a:solidFill>
                  <a:srgbClr val="000000"/>
                </a:solidFill>
                <a:latin typeface="Arial" panose="020B0604020202020204" pitchFamily="34" charset="0"/>
              </a:rPr>
              <a:t>dla przedsiębiorców. </a:t>
            </a: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760232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C5DAB93-06C9-4C6E-A12F-B2A04C868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490" y="1995259"/>
            <a:ext cx="11628346" cy="1526656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Należy znowelizować ustawy o zryczałtowanym podatku dochodowym od osób fizycznych. </a:t>
            </a:r>
            <a:r>
              <a:rPr lang="pl-PL" sz="22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Uprawnieni do korzystania z ryczałtu od przychodów ewidencjonowanych powinni zostać wszyscy przedsiębiorcy</a:t>
            </a:r>
            <a:r>
              <a:rPr lang="pl-PL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niezależnie od wysokości osiąganego przychodu oraz rodzaju działalności. 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34A7DF14-D62F-48DC-8149-9FA2DDB41280}"/>
              </a:ext>
            </a:extLst>
          </p:cNvPr>
          <p:cNvSpPr/>
          <p:nvPr/>
        </p:nvSpPr>
        <p:spPr>
          <a:xfrm>
            <a:off x="176981" y="6070436"/>
            <a:ext cx="3085362" cy="707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 descr="Obraz zawierający tekst&#10;&#10;Opis wygenerowany automatycznie">
            <a:extLst>
              <a:ext uri="{FF2B5EF4-FFF2-40B4-BE49-F238E27FC236}">
                <a16:creationId xmlns:a16="http://schemas.microsoft.com/office/drawing/2014/main" id="{2B1ECEC9-CAB7-4D0A-A02B-0E5193087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76" y="6199098"/>
            <a:ext cx="2674372" cy="462294"/>
          </a:xfrm>
          <a:prstGeom prst="rect">
            <a:avLst/>
          </a:prstGeom>
        </p:spPr>
      </p:pic>
      <p:sp>
        <p:nvSpPr>
          <p:cNvPr id="34" name="Symbol zastępczy zawartości 2">
            <a:extLst>
              <a:ext uri="{FF2B5EF4-FFF2-40B4-BE49-F238E27FC236}">
                <a16:creationId xmlns:a16="http://schemas.microsoft.com/office/drawing/2014/main" id="{53A0BCEB-DAE2-4FF5-88D1-080B1280DAE5}"/>
              </a:ext>
            </a:extLst>
          </p:cNvPr>
          <p:cNvSpPr txBox="1">
            <a:spLocks/>
          </p:cNvSpPr>
          <p:nvPr/>
        </p:nvSpPr>
        <p:spPr>
          <a:xfrm>
            <a:off x="605491" y="3578224"/>
            <a:ext cx="11628346" cy="8090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sz="22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Stawki</a:t>
            </a:r>
            <a:r>
              <a:rPr lang="pl-PL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podatku od przychodu powinny być ustalone tak, aby </a:t>
            </a:r>
            <a:r>
              <a:rPr lang="pl-PL" sz="22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poszczególnych branżach generowały one podobne wpływy do budżetu co obecne rozwiązania podatkowe</a:t>
            </a:r>
            <a:r>
              <a:rPr lang="pl-PL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282C0680-3D06-4D2D-9ACD-75F7542C4749}"/>
              </a:ext>
            </a:extLst>
          </p:cNvPr>
          <p:cNvSpPr/>
          <p:nvPr/>
        </p:nvSpPr>
        <p:spPr>
          <a:xfrm>
            <a:off x="409830" y="1532424"/>
            <a:ext cx="511350" cy="2115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35" name="Obraz 34">
            <a:extLst>
              <a:ext uri="{FF2B5EF4-FFF2-40B4-BE49-F238E27FC236}">
                <a16:creationId xmlns:a16="http://schemas.microsoft.com/office/drawing/2014/main" id="{8231A756-961A-4F77-9EB2-11995B43C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475" y="3705855"/>
            <a:ext cx="495837" cy="553792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53AD06E0-330D-4512-B273-B40F7AFF1D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476" y="2476586"/>
            <a:ext cx="495837" cy="553792"/>
          </a:xfrm>
          <a:prstGeom prst="rect">
            <a:avLst/>
          </a:prstGeom>
        </p:spPr>
      </p:pic>
      <p:sp>
        <p:nvSpPr>
          <p:cNvPr id="13" name="Tytuł 1">
            <a:extLst>
              <a:ext uri="{FF2B5EF4-FFF2-40B4-BE49-F238E27FC236}">
                <a16:creationId xmlns:a16="http://schemas.microsoft.com/office/drawing/2014/main" id="{1ADCE7FA-6A99-4E6C-94D6-F78CC79B8046}"/>
              </a:ext>
            </a:extLst>
          </p:cNvPr>
          <p:cNvSpPr txBox="1">
            <a:spLocks/>
          </p:cNvSpPr>
          <p:nvPr/>
        </p:nvSpPr>
        <p:spPr>
          <a:xfrm>
            <a:off x="932873" y="153379"/>
            <a:ext cx="11259127" cy="13061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Rozliczanie się ryczałtem od przychodów bez ograniczeń wraz z dostosowaniem stawek do możliwości w poszczególnych branżach 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D66C4F5C-280E-46D2-91A1-91F2CC061EAE}"/>
              </a:ext>
            </a:extLst>
          </p:cNvPr>
          <p:cNvSpPr/>
          <p:nvPr/>
        </p:nvSpPr>
        <p:spPr>
          <a:xfrm>
            <a:off x="5112" y="351492"/>
            <a:ext cx="917373" cy="91737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52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651952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C5DAB93-06C9-4C6E-A12F-B2A04C868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371" y="1995330"/>
            <a:ext cx="11628346" cy="1146182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Aktualnie obowiązujące przepisy pozwalają </a:t>
            </a:r>
            <a:r>
              <a:rPr lang="pl-PL" sz="22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zawiesić bieg przedawnienia postępowania podatkowego z chwilą wszczęcia postępowania karno-skarbowego</a:t>
            </a:r>
            <a:r>
              <a:rPr lang="pl-PL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Praktyka ta prowadzi do </a:t>
            </a:r>
            <a:r>
              <a:rPr lang="pl-PL" sz="22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nadużyć</a:t>
            </a:r>
            <a:r>
              <a:rPr lang="pl-PL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Proponujemy aby: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34A7DF14-D62F-48DC-8149-9FA2DDB41280}"/>
              </a:ext>
            </a:extLst>
          </p:cNvPr>
          <p:cNvSpPr/>
          <p:nvPr/>
        </p:nvSpPr>
        <p:spPr>
          <a:xfrm>
            <a:off x="176981" y="6070436"/>
            <a:ext cx="3085362" cy="707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 descr="Obraz zawierający tekst&#10;&#10;Opis wygenerowany automatycznie">
            <a:extLst>
              <a:ext uri="{FF2B5EF4-FFF2-40B4-BE49-F238E27FC236}">
                <a16:creationId xmlns:a16="http://schemas.microsoft.com/office/drawing/2014/main" id="{2B1ECEC9-CAB7-4D0A-A02B-0E5193087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76" y="6199098"/>
            <a:ext cx="2674372" cy="462294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282C0680-3D06-4D2D-9ACD-75F7542C4749}"/>
              </a:ext>
            </a:extLst>
          </p:cNvPr>
          <p:cNvSpPr/>
          <p:nvPr/>
        </p:nvSpPr>
        <p:spPr>
          <a:xfrm>
            <a:off x="307977" y="1632212"/>
            <a:ext cx="576931" cy="2115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0ADE0CF7-67A3-42D0-9824-BF4311F5ABA0}"/>
              </a:ext>
            </a:extLst>
          </p:cNvPr>
          <p:cNvSpPr txBox="1">
            <a:spLocks/>
          </p:cNvSpPr>
          <p:nvPr/>
        </p:nvSpPr>
        <p:spPr>
          <a:xfrm>
            <a:off x="1066680" y="3201292"/>
            <a:ext cx="11117570" cy="16031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uchylić ww. przepisy, pozwalające na zawieszenie biegu terminu przedawnienia zobowiązania podatkowego przez wszczęcie postępowania karno-skarbowego,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zamian organ podatkowy mógł przedłużyć termin przedawnienia zobowiązania podatkowego ze względu na trwające postępowanie podatkowe, ale tylko w wyjątkowych szczególnie uzasadnionych przypadkach, jednokrotnie o ściśle określony czas. Postanowienie organu będzie podlegało kontroli sądu administracyjnego, który będzie mógł je uchylić.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625AD4B7-BC45-4C34-BABB-7E7BA72ADB6C}"/>
              </a:ext>
            </a:extLst>
          </p:cNvPr>
          <p:cNvSpPr/>
          <p:nvPr/>
        </p:nvSpPr>
        <p:spPr>
          <a:xfrm>
            <a:off x="850925" y="3119378"/>
            <a:ext cx="511350" cy="2115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7AA80A45-5004-45D1-B869-B85A7BC1A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680" y="4240649"/>
            <a:ext cx="325214" cy="363226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EED5D44E-940F-4EAF-B405-3490F57AD1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680" y="3344762"/>
            <a:ext cx="325214" cy="363226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3D703A6B-35FC-467F-A742-6A5B75A2F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476" y="2297367"/>
            <a:ext cx="495837" cy="553792"/>
          </a:xfrm>
          <a:prstGeom prst="rect">
            <a:avLst/>
          </a:prstGeom>
        </p:spPr>
      </p:pic>
      <p:sp>
        <p:nvSpPr>
          <p:cNvPr id="16" name="Tytuł 1">
            <a:extLst>
              <a:ext uri="{FF2B5EF4-FFF2-40B4-BE49-F238E27FC236}">
                <a16:creationId xmlns:a16="http://schemas.microsoft.com/office/drawing/2014/main" id="{08143FBF-97E3-4A14-8567-3E1D81FEDD5A}"/>
              </a:ext>
            </a:extLst>
          </p:cNvPr>
          <p:cNvSpPr txBox="1">
            <a:spLocks/>
          </p:cNvSpPr>
          <p:nvPr/>
        </p:nvSpPr>
        <p:spPr>
          <a:xfrm>
            <a:off x="932873" y="180962"/>
            <a:ext cx="11259127" cy="13061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Brak możliwości zawieszenia biegu terminu zobowiązania na skutek wszczęcia postępowania </a:t>
            </a:r>
            <a:br>
              <a:rPr lang="pl-PL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karno-skarbowego</a:t>
            </a:r>
          </a:p>
        </p:txBody>
      </p:sp>
      <p:sp>
        <p:nvSpPr>
          <p:cNvPr id="22" name="Prostokąt 21">
            <a:extLst>
              <a:ext uri="{FF2B5EF4-FFF2-40B4-BE49-F238E27FC236}">
                <a16:creationId xmlns:a16="http://schemas.microsoft.com/office/drawing/2014/main" id="{9923506E-57D7-4C1D-81D5-67A88650D5C4}"/>
              </a:ext>
            </a:extLst>
          </p:cNvPr>
          <p:cNvSpPr/>
          <p:nvPr/>
        </p:nvSpPr>
        <p:spPr>
          <a:xfrm>
            <a:off x="5112" y="351495"/>
            <a:ext cx="917373" cy="91737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52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559458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C5DAB93-06C9-4C6E-A12F-B2A04C868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490" y="1408524"/>
            <a:ext cx="11628346" cy="1526656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Powołanie nowego organu – </a:t>
            </a:r>
            <a:r>
              <a:rPr lang="pl-PL" sz="22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rady odwoławczej przy Ministrze Finansów</a:t>
            </a:r>
            <a:r>
              <a:rPr lang="pl-PL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W jej skład weszliby przedstawiciele samorządów zawodowych (doradcy podatkowi, adwokaci i radcowie prawni), Rzecznika Małych i Średnich Przedsiębiorców, Krajowej Administracji Skarbowej, Ministerstwa Finansów oraz Ministerstwa Rozwoju.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34A7DF14-D62F-48DC-8149-9FA2DDB41280}"/>
              </a:ext>
            </a:extLst>
          </p:cNvPr>
          <p:cNvSpPr/>
          <p:nvPr/>
        </p:nvSpPr>
        <p:spPr>
          <a:xfrm>
            <a:off x="176981" y="6070436"/>
            <a:ext cx="3085362" cy="707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 descr="Obraz zawierający tekst&#10;&#10;Opis wygenerowany automatycznie">
            <a:extLst>
              <a:ext uri="{FF2B5EF4-FFF2-40B4-BE49-F238E27FC236}">
                <a16:creationId xmlns:a16="http://schemas.microsoft.com/office/drawing/2014/main" id="{2B1ECEC9-CAB7-4D0A-A02B-0E5193087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76" y="6199098"/>
            <a:ext cx="2674372" cy="462294"/>
          </a:xfrm>
          <a:prstGeom prst="rect">
            <a:avLst/>
          </a:prstGeom>
        </p:spPr>
      </p:pic>
      <p:sp>
        <p:nvSpPr>
          <p:cNvPr id="34" name="Symbol zastępczy zawartości 2">
            <a:extLst>
              <a:ext uri="{FF2B5EF4-FFF2-40B4-BE49-F238E27FC236}">
                <a16:creationId xmlns:a16="http://schemas.microsoft.com/office/drawing/2014/main" id="{53A0BCEB-DAE2-4FF5-88D1-080B1280DAE5}"/>
              </a:ext>
            </a:extLst>
          </p:cNvPr>
          <p:cNvSpPr txBox="1">
            <a:spLocks/>
          </p:cNvSpPr>
          <p:nvPr/>
        </p:nvSpPr>
        <p:spPr>
          <a:xfrm>
            <a:off x="605491" y="2991489"/>
            <a:ext cx="11628346" cy="18642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Zadaniem rady byłoby </a:t>
            </a:r>
            <a:r>
              <a:rPr lang="pl-PL" sz="22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ustalanie zasadności odwoływania się izb skarbowych od wyroku </a:t>
            </a:r>
            <a:r>
              <a:rPr lang="pl-PL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WSA do NSA w przypadku, gdy wyrok jest korzystny dla przedsiębiorcy i zachodzą przesłanki do zastosowania zasad Konstytucji Biznesu. Rada rozpatrywałaby sprawę na wniosek izb skarbowych a jej opinia nie byłaby wiążąca.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282C0680-3D06-4D2D-9ACD-75F7542C4749}"/>
              </a:ext>
            </a:extLst>
          </p:cNvPr>
          <p:cNvSpPr/>
          <p:nvPr/>
        </p:nvSpPr>
        <p:spPr>
          <a:xfrm>
            <a:off x="409830" y="1458934"/>
            <a:ext cx="511350" cy="2115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35" name="Obraz 34">
            <a:extLst>
              <a:ext uri="{FF2B5EF4-FFF2-40B4-BE49-F238E27FC236}">
                <a16:creationId xmlns:a16="http://schemas.microsoft.com/office/drawing/2014/main" id="{8231A756-961A-4F77-9EB2-11995B43C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475" y="3672745"/>
            <a:ext cx="495837" cy="553792"/>
          </a:xfrm>
          <a:prstGeom prst="rect">
            <a:avLst/>
          </a:prstGeom>
        </p:spPr>
      </p:pic>
      <p:sp>
        <p:nvSpPr>
          <p:cNvPr id="12" name="Symbol zastępczy zawartości 2">
            <a:extLst>
              <a:ext uri="{FF2B5EF4-FFF2-40B4-BE49-F238E27FC236}">
                <a16:creationId xmlns:a16="http://schemas.microsoft.com/office/drawing/2014/main" id="{15FF2562-996D-431A-8CA0-AFD7851CBC87}"/>
              </a:ext>
            </a:extLst>
          </p:cNvPr>
          <p:cNvSpPr txBox="1">
            <a:spLocks/>
          </p:cNvSpPr>
          <p:nvPr/>
        </p:nvSpPr>
        <p:spPr>
          <a:xfrm>
            <a:off x="605490" y="4916069"/>
            <a:ext cx="11628346" cy="800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Przy radzie odwoławczej działałaby również tzw. izba dyscyplinarna, będąca </a:t>
            </a:r>
            <a:r>
              <a:rPr lang="pl-PL" sz="22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organem odwoławczym od decyzji dyscyplinarnych w stosunku do urzędników skarbowych</a:t>
            </a:r>
            <a:r>
              <a:rPr lang="pl-PL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C7C0494E-4672-4C50-B102-5E7CE9B05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474" y="5039632"/>
            <a:ext cx="495837" cy="553792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EC554671-658A-4B9C-9139-72C9623F72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476" y="1886649"/>
            <a:ext cx="495837" cy="553792"/>
          </a:xfrm>
          <a:prstGeom prst="rect">
            <a:avLst/>
          </a:prstGeom>
        </p:spPr>
      </p:pic>
      <p:sp>
        <p:nvSpPr>
          <p:cNvPr id="6" name="Tytuł 1">
            <a:extLst>
              <a:ext uri="{FF2B5EF4-FFF2-40B4-BE49-F238E27FC236}">
                <a16:creationId xmlns:a16="http://schemas.microsoft.com/office/drawing/2014/main" id="{7B368058-20B4-415A-ABC9-0D10612152CA}"/>
              </a:ext>
            </a:extLst>
          </p:cNvPr>
          <p:cNvSpPr txBox="1">
            <a:spLocks/>
          </p:cNvSpPr>
          <p:nvPr/>
        </p:nvSpPr>
        <p:spPr>
          <a:xfrm>
            <a:off x="932873" y="153381"/>
            <a:ext cx="11259127" cy="13061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Rada odwoławcza z udziałem przedstawicieli samorządów zawodowych oraz urzędów</a:t>
            </a: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B5905615-21C6-41C3-A55A-E480E3EE567B}"/>
              </a:ext>
            </a:extLst>
          </p:cNvPr>
          <p:cNvSpPr/>
          <p:nvPr/>
        </p:nvSpPr>
        <p:spPr>
          <a:xfrm>
            <a:off x="5112" y="351494"/>
            <a:ext cx="917373" cy="91737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52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17607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ymbol zastępczy zawartości 2">
            <a:extLst>
              <a:ext uri="{FF2B5EF4-FFF2-40B4-BE49-F238E27FC236}">
                <a16:creationId xmlns:a16="http://schemas.microsoft.com/office/drawing/2014/main" id="{15FF2562-996D-431A-8CA0-AFD7851CBC87}"/>
              </a:ext>
            </a:extLst>
          </p:cNvPr>
          <p:cNvSpPr txBox="1">
            <a:spLocks/>
          </p:cNvSpPr>
          <p:nvPr/>
        </p:nvSpPr>
        <p:spPr>
          <a:xfrm>
            <a:off x="611468" y="4614277"/>
            <a:ext cx="11628346" cy="110976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obecnym stanie prawnym sprawy dyscyplinarne rozpatrują komisje złożone z urzędników tego samego szczebla. Proponujemy, aby </a:t>
            </a:r>
            <a:r>
              <a:rPr lang="pl-PL" sz="22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sprawy dyscyplinarne rozpatrywane były przez organ wyższego rzędu, pod kontrolą izb dyscyplinarnych powołanych przy organach nadzorujących pracę poszczególnych urzędów. </a:t>
            </a:r>
            <a:endParaRPr lang="pl-PL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C5DAB93-06C9-4C6E-A12F-B2A04C868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467" y="1447166"/>
            <a:ext cx="11628346" cy="1526656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Aktualnie funkcjonujący system dyscyplinowania urzędników nie działa w praktyce. Potrzebna jest </a:t>
            </a:r>
            <a:r>
              <a:rPr lang="pl-PL" sz="22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nowelizacja ustawy o odpowiedzialności majątkowej funkcjonariuszy publicznych za rażące naruszenia prawa </a:t>
            </a:r>
            <a:r>
              <a:rPr lang="pl-PL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oraz ustaw: o służbie cywilnej i pracownikach urzędów państwowych. 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34A7DF14-D62F-48DC-8149-9FA2DDB41280}"/>
              </a:ext>
            </a:extLst>
          </p:cNvPr>
          <p:cNvSpPr/>
          <p:nvPr/>
        </p:nvSpPr>
        <p:spPr>
          <a:xfrm>
            <a:off x="176981" y="6070436"/>
            <a:ext cx="3085362" cy="707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 descr="Obraz zawierający tekst&#10;&#10;Opis wygenerowany automatycznie">
            <a:extLst>
              <a:ext uri="{FF2B5EF4-FFF2-40B4-BE49-F238E27FC236}">
                <a16:creationId xmlns:a16="http://schemas.microsoft.com/office/drawing/2014/main" id="{2B1ECEC9-CAB7-4D0A-A02B-0E5193087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76" y="6199098"/>
            <a:ext cx="2674372" cy="462294"/>
          </a:xfrm>
          <a:prstGeom prst="rect">
            <a:avLst/>
          </a:prstGeom>
        </p:spPr>
      </p:pic>
      <p:sp>
        <p:nvSpPr>
          <p:cNvPr id="34" name="Symbol zastępczy zawartości 2">
            <a:extLst>
              <a:ext uri="{FF2B5EF4-FFF2-40B4-BE49-F238E27FC236}">
                <a16:creationId xmlns:a16="http://schemas.microsoft.com/office/drawing/2014/main" id="{53A0BCEB-DAE2-4FF5-88D1-080B1280DAE5}"/>
              </a:ext>
            </a:extLst>
          </p:cNvPr>
          <p:cNvSpPr txBox="1">
            <a:spLocks/>
          </p:cNvSpPr>
          <p:nvPr/>
        </p:nvSpPr>
        <p:spPr>
          <a:xfrm>
            <a:off x="611468" y="3030131"/>
            <a:ext cx="11628346" cy="1834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Ustawa o odpowiedzialności majątkowej urzędników jest martwa z uwagi na konieczność zaistnienia przesłanki rażącego naruszenia przepisów. Urzędnik odpowiadać powinien za naruszenie (niekoniecznie rażące) prawa, natomiast odstąpienie od wymierzenia kary następowałoby ze względu na niewielkie zawinienie bądź znikomą szkodę.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282C0680-3D06-4D2D-9ACD-75F7542C4749}"/>
              </a:ext>
            </a:extLst>
          </p:cNvPr>
          <p:cNvSpPr/>
          <p:nvPr/>
        </p:nvSpPr>
        <p:spPr>
          <a:xfrm>
            <a:off x="415807" y="1497575"/>
            <a:ext cx="511350" cy="37831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35" name="Obraz 34">
            <a:extLst>
              <a:ext uri="{FF2B5EF4-FFF2-40B4-BE49-F238E27FC236}">
                <a16:creationId xmlns:a16="http://schemas.microsoft.com/office/drawing/2014/main" id="{8231A756-961A-4F77-9EB2-11995B43C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476" y="3711387"/>
            <a:ext cx="495837" cy="553792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C7C0494E-4672-4C50-B102-5E7CE9B05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475" y="4892264"/>
            <a:ext cx="495837" cy="553792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871936DC-7D42-4604-96C7-2D5FDF2BA9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476" y="1927942"/>
            <a:ext cx="495837" cy="553792"/>
          </a:xfrm>
          <a:prstGeom prst="rect">
            <a:avLst/>
          </a:prstGeom>
        </p:spPr>
      </p:pic>
      <p:sp>
        <p:nvSpPr>
          <p:cNvPr id="8" name="Tytuł 1">
            <a:extLst>
              <a:ext uri="{FF2B5EF4-FFF2-40B4-BE49-F238E27FC236}">
                <a16:creationId xmlns:a16="http://schemas.microsoft.com/office/drawing/2014/main" id="{18632A51-BA4D-4997-8923-7FD438752712}"/>
              </a:ext>
            </a:extLst>
          </p:cNvPr>
          <p:cNvSpPr txBox="1">
            <a:spLocks/>
          </p:cNvSpPr>
          <p:nvPr/>
        </p:nvSpPr>
        <p:spPr>
          <a:xfrm>
            <a:off x="932873" y="153379"/>
            <a:ext cx="11259127" cy="13061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Realna odpowiedzialność dyscyplinarna i majątkowa urzędników</a:t>
            </a: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366B4534-B3F1-4998-8623-8BFD39A803A6}"/>
              </a:ext>
            </a:extLst>
          </p:cNvPr>
          <p:cNvSpPr/>
          <p:nvPr/>
        </p:nvSpPr>
        <p:spPr>
          <a:xfrm>
            <a:off x="5112" y="351492"/>
            <a:ext cx="917373" cy="91737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52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67014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C5DAB93-06C9-4C6E-A12F-B2A04C868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490" y="1433737"/>
            <a:ext cx="11628346" cy="1955458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Problemem jest </a:t>
            </a:r>
            <a:r>
              <a:rPr lang="pl-PL" sz="22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nadużywanie</a:t>
            </a:r>
            <a:r>
              <a:rPr lang="pl-PL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wobec m.in. przedsiębiorców przez prokuratorów i sądy </a:t>
            </a:r>
            <a:r>
              <a:rPr lang="pl-PL" sz="22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praktyki stosowania tymczasowych aresztowań</a:t>
            </a:r>
            <a:r>
              <a:rPr lang="pl-PL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przy podejrzeniu popełnienia przestępstwa gospodarczego, gdzie większość materiału dowodowego nie opiera się na wiedzy zdobywanej z przesłuchiwania świadków, a jedynie na zabezpieczeniu odpowiednich zbiorów dokumentów. 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34A7DF14-D62F-48DC-8149-9FA2DDB41280}"/>
              </a:ext>
            </a:extLst>
          </p:cNvPr>
          <p:cNvSpPr/>
          <p:nvPr/>
        </p:nvSpPr>
        <p:spPr>
          <a:xfrm>
            <a:off x="176981" y="6070436"/>
            <a:ext cx="3085362" cy="707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 descr="Obraz zawierający tekst&#10;&#10;Opis wygenerowany automatycznie">
            <a:extLst>
              <a:ext uri="{FF2B5EF4-FFF2-40B4-BE49-F238E27FC236}">
                <a16:creationId xmlns:a16="http://schemas.microsoft.com/office/drawing/2014/main" id="{2B1ECEC9-CAB7-4D0A-A02B-0E5193087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76" y="6199098"/>
            <a:ext cx="2674372" cy="462294"/>
          </a:xfrm>
          <a:prstGeom prst="rect">
            <a:avLst/>
          </a:prstGeom>
        </p:spPr>
      </p:pic>
      <p:sp>
        <p:nvSpPr>
          <p:cNvPr id="34" name="Symbol zastępczy zawartości 2">
            <a:extLst>
              <a:ext uri="{FF2B5EF4-FFF2-40B4-BE49-F238E27FC236}">
                <a16:creationId xmlns:a16="http://schemas.microsoft.com/office/drawing/2014/main" id="{53A0BCEB-DAE2-4FF5-88D1-080B1280DAE5}"/>
              </a:ext>
            </a:extLst>
          </p:cNvPr>
          <p:cNvSpPr txBox="1">
            <a:spLocks/>
          </p:cNvSpPr>
          <p:nvPr/>
        </p:nvSpPr>
        <p:spPr>
          <a:xfrm>
            <a:off x="605491" y="3445504"/>
            <a:ext cx="11628346" cy="4301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Propozycje: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282C0680-3D06-4D2D-9ACD-75F7542C4749}"/>
              </a:ext>
            </a:extLst>
          </p:cNvPr>
          <p:cNvSpPr/>
          <p:nvPr/>
        </p:nvSpPr>
        <p:spPr>
          <a:xfrm>
            <a:off x="409830" y="1484146"/>
            <a:ext cx="511350" cy="37831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35" name="Obraz 34">
            <a:extLst>
              <a:ext uri="{FF2B5EF4-FFF2-40B4-BE49-F238E27FC236}">
                <a16:creationId xmlns:a16="http://schemas.microsoft.com/office/drawing/2014/main" id="{8231A756-961A-4F77-9EB2-11995B43C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476" y="3399977"/>
            <a:ext cx="495837" cy="553792"/>
          </a:xfrm>
          <a:prstGeom prst="rect">
            <a:avLst/>
          </a:prstGeom>
        </p:spPr>
      </p:pic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E4D8101A-822D-46A8-9FEB-D8DCA667ED18}"/>
              </a:ext>
            </a:extLst>
          </p:cNvPr>
          <p:cNvSpPr txBox="1">
            <a:spLocks/>
          </p:cNvSpPr>
          <p:nvPr/>
        </p:nvSpPr>
        <p:spPr>
          <a:xfrm>
            <a:off x="1061583" y="3953769"/>
            <a:ext cx="11122668" cy="16031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skrócenie maksymalnej długości tymczasowego aresztowania do 9 miesięcy. Sąd w postępowaniu przygotowawczym na wniosek prokuratora mógłby zastosować aresztowanie na 3 miesiące, sąd pierwszej instancji właściwy do rozpoznania sprawy, gdy zachodzi tego potrzeba, może wydłużyć ten czas znów o 3 miesiące, a sąd apelacyjny na kolejne 3 miesiące,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wprowadzenie systemu dozoru elektronicznego (SDE) do katalogu środków zapobiegawczych (rozdział 28 KPK) – zastępowanie aresztów tymczasowych dozorem elektronicznym.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A57D749F-2E45-4CC9-8C46-B4DB32A6BB38}"/>
              </a:ext>
            </a:extLst>
          </p:cNvPr>
          <p:cNvSpPr/>
          <p:nvPr/>
        </p:nvSpPr>
        <p:spPr>
          <a:xfrm>
            <a:off x="921180" y="3871855"/>
            <a:ext cx="511350" cy="2115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747FDDAB-1CA9-46CE-BCB8-B0C20A2CDB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574" y="5272345"/>
            <a:ext cx="325214" cy="36322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56FA4008-F19B-4FF8-8663-90ECED677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583" y="4339501"/>
            <a:ext cx="325214" cy="363226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331B0A02-DDC0-44A3-9539-1452009A3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476" y="2029774"/>
            <a:ext cx="495837" cy="553792"/>
          </a:xfrm>
          <a:prstGeom prst="rect">
            <a:avLst/>
          </a:prstGeom>
        </p:spPr>
      </p:pic>
      <p:sp>
        <p:nvSpPr>
          <p:cNvPr id="18" name="Tytuł 1">
            <a:extLst>
              <a:ext uri="{FF2B5EF4-FFF2-40B4-BE49-F238E27FC236}">
                <a16:creationId xmlns:a16="http://schemas.microsoft.com/office/drawing/2014/main" id="{35FFDC4F-53BE-4894-B2BB-1ECE30E71032}"/>
              </a:ext>
            </a:extLst>
          </p:cNvPr>
          <p:cNvSpPr txBox="1">
            <a:spLocks/>
          </p:cNvSpPr>
          <p:nvPr/>
        </p:nvSpPr>
        <p:spPr>
          <a:xfrm>
            <a:off x="932873" y="153378"/>
            <a:ext cx="11259127" cy="13061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Ograniczenie praktyki nadużywania tymczasowych aresztowań w przestępstwach gospodarczych</a:t>
            </a:r>
          </a:p>
        </p:txBody>
      </p:sp>
      <p:sp>
        <p:nvSpPr>
          <p:cNvPr id="24" name="Prostokąt 23">
            <a:extLst>
              <a:ext uri="{FF2B5EF4-FFF2-40B4-BE49-F238E27FC236}">
                <a16:creationId xmlns:a16="http://schemas.microsoft.com/office/drawing/2014/main" id="{932C6A43-3893-4934-97B5-389F0CD4986A}"/>
              </a:ext>
            </a:extLst>
          </p:cNvPr>
          <p:cNvSpPr/>
          <p:nvPr/>
        </p:nvSpPr>
        <p:spPr>
          <a:xfrm>
            <a:off x="5112" y="351491"/>
            <a:ext cx="917373" cy="91737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52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652764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C5DAB93-06C9-4C6E-A12F-B2A04C868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850" y="1991874"/>
            <a:ext cx="11628346" cy="1146182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Zgodnie z nowymi przepisami Kodeksu postępowania cywilnego przewodniczący składu orzekającego i sąd są obowiązani podejmować czynności tak, by </a:t>
            </a:r>
            <a:r>
              <a:rPr lang="pl-PL" sz="22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rozstrzygnięcie w sprawie zapadło nie później niż 6 miesięcy od dnia złożenia odpowiedzi na pozew</a:t>
            </a:r>
            <a:r>
              <a:rPr lang="pl-PL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34A7DF14-D62F-48DC-8149-9FA2DDB41280}"/>
              </a:ext>
            </a:extLst>
          </p:cNvPr>
          <p:cNvSpPr/>
          <p:nvPr/>
        </p:nvSpPr>
        <p:spPr>
          <a:xfrm>
            <a:off x="176981" y="6070436"/>
            <a:ext cx="3085362" cy="707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 descr="Obraz zawierający tekst&#10;&#10;Opis wygenerowany automatycznie">
            <a:extLst>
              <a:ext uri="{FF2B5EF4-FFF2-40B4-BE49-F238E27FC236}">
                <a16:creationId xmlns:a16="http://schemas.microsoft.com/office/drawing/2014/main" id="{2B1ECEC9-CAB7-4D0A-A02B-0E5193087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76" y="6199098"/>
            <a:ext cx="2674372" cy="462294"/>
          </a:xfrm>
          <a:prstGeom prst="rect">
            <a:avLst/>
          </a:prstGeom>
        </p:spPr>
      </p:pic>
      <p:sp>
        <p:nvSpPr>
          <p:cNvPr id="34" name="Symbol zastępczy zawartości 2">
            <a:extLst>
              <a:ext uri="{FF2B5EF4-FFF2-40B4-BE49-F238E27FC236}">
                <a16:creationId xmlns:a16="http://schemas.microsoft.com/office/drawing/2014/main" id="{53A0BCEB-DAE2-4FF5-88D1-080B1280DAE5}"/>
              </a:ext>
            </a:extLst>
          </p:cNvPr>
          <p:cNvSpPr txBox="1">
            <a:spLocks/>
          </p:cNvSpPr>
          <p:nvPr/>
        </p:nvSpPr>
        <p:spPr>
          <a:xfrm>
            <a:off x="610851" y="3197836"/>
            <a:ext cx="11628346" cy="11653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Aby ten czas mógł być zachowany w praktyce </a:t>
            </a:r>
            <a:r>
              <a:rPr lang="pl-PL" sz="22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konieczna jest głęboka cyfryzacja postępowań sądowych</a:t>
            </a:r>
            <a:r>
              <a:rPr lang="pl-PL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od wprowadzenia e-doręczeń, po zdalne prowadzenie części rozpraw oraz zastosowanie innych narzędzi usprawniających pracę sądu. 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pl-PL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buNone/>
            </a:pPr>
            <a:endParaRPr lang="pl-PL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282C0680-3D06-4D2D-9ACD-75F7542C4749}"/>
              </a:ext>
            </a:extLst>
          </p:cNvPr>
          <p:cNvSpPr/>
          <p:nvPr/>
        </p:nvSpPr>
        <p:spPr>
          <a:xfrm>
            <a:off x="415190" y="2042284"/>
            <a:ext cx="511350" cy="2115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35" name="Obraz 34">
            <a:extLst>
              <a:ext uri="{FF2B5EF4-FFF2-40B4-BE49-F238E27FC236}">
                <a16:creationId xmlns:a16="http://schemas.microsoft.com/office/drawing/2014/main" id="{8231A756-961A-4F77-9EB2-11995B43C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475" y="3538488"/>
            <a:ext cx="495837" cy="553792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0782F670-EB27-4BFB-8B15-2EBC60F39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474" y="2336128"/>
            <a:ext cx="495837" cy="553792"/>
          </a:xfrm>
          <a:prstGeom prst="rect">
            <a:avLst/>
          </a:prstGeom>
        </p:spPr>
      </p:pic>
      <p:sp>
        <p:nvSpPr>
          <p:cNvPr id="6" name="Tytuł 1">
            <a:extLst>
              <a:ext uri="{FF2B5EF4-FFF2-40B4-BE49-F238E27FC236}">
                <a16:creationId xmlns:a16="http://schemas.microsoft.com/office/drawing/2014/main" id="{3DC6905C-C7C8-4CF0-9C47-58006BDCE6D9}"/>
              </a:ext>
            </a:extLst>
          </p:cNvPr>
          <p:cNvSpPr txBox="1">
            <a:spLocks/>
          </p:cNvSpPr>
          <p:nvPr/>
        </p:nvSpPr>
        <p:spPr>
          <a:xfrm>
            <a:off x="932873" y="153381"/>
            <a:ext cx="11259127" cy="13061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Skrócenie czasu trwania postępowań gospodarczych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9E02D706-927F-44C6-9A61-611663E99943}"/>
              </a:ext>
            </a:extLst>
          </p:cNvPr>
          <p:cNvSpPr/>
          <p:nvPr/>
        </p:nvSpPr>
        <p:spPr>
          <a:xfrm>
            <a:off x="5112" y="351494"/>
            <a:ext cx="917373" cy="91737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52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880002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3">
            <a:extLst>
              <a:ext uri="{FF2B5EF4-FFF2-40B4-BE49-F238E27FC236}">
                <a16:creationId xmlns:a16="http://schemas.microsoft.com/office/drawing/2014/main" id="{F65DDBB0-2123-4A1F-B9DD-FE3BDCD9C567}"/>
              </a:ext>
            </a:extLst>
          </p:cNvPr>
          <p:cNvSpPr txBox="1">
            <a:spLocks/>
          </p:cNvSpPr>
          <p:nvPr/>
        </p:nvSpPr>
        <p:spPr>
          <a:xfrm>
            <a:off x="-268432" y="3181926"/>
            <a:ext cx="12728864" cy="2387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200" b="1" cap="small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Dziesiątka Rzecznika Małych i Średnich Przedsiębiorców -</a:t>
            </a:r>
            <a:br>
              <a:rPr lang="pl-PL" sz="3200" b="1" cap="small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2350" b="1" cap="small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Systemowe zmiany dla przedsiębiorców </a:t>
            </a:r>
            <a:br>
              <a:rPr lang="pl-PL" sz="2400" b="1" cap="smal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sz="2400" b="1" cap="smal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l-PL" sz="3200" b="1" cap="small" dirty="0">
                <a:latin typeface="Calibri" panose="020F0502020204030204" pitchFamily="34" charset="0"/>
                <a:cs typeface="Times New Roman" panose="02020603050405020304" pitchFamily="18" charset="0"/>
              </a:rPr>
              <a:t>Dziękujemy za uwagę!</a:t>
            </a:r>
            <a:endParaRPr lang="pl-PL" sz="3200" b="1" cap="smal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5190D55-1A51-4EEE-9431-7533A4992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50" y="764057"/>
            <a:ext cx="8724900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633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34A7DF14-D62F-48DC-8149-9FA2DDB41280}"/>
              </a:ext>
            </a:extLst>
          </p:cNvPr>
          <p:cNvSpPr/>
          <p:nvPr/>
        </p:nvSpPr>
        <p:spPr>
          <a:xfrm>
            <a:off x="176981" y="6070436"/>
            <a:ext cx="3085362" cy="707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 descr="Obraz zawierający tekst&#10;&#10;Opis wygenerowany automatycznie">
            <a:extLst>
              <a:ext uri="{FF2B5EF4-FFF2-40B4-BE49-F238E27FC236}">
                <a16:creationId xmlns:a16="http://schemas.microsoft.com/office/drawing/2014/main" id="{2B1ECEC9-CAB7-4D0A-A02B-0E5193087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76" y="6199098"/>
            <a:ext cx="2674372" cy="462294"/>
          </a:xfrm>
          <a:prstGeom prst="rect">
            <a:avLst/>
          </a:prstGeom>
        </p:spPr>
      </p:pic>
      <p:sp>
        <p:nvSpPr>
          <p:cNvPr id="43" name="Tytuł 1">
            <a:extLst>
              <a:ext uri="{FF2B5EF4-FFF2-40B4-BE49-F238E27FC236}">
                <a16:creationId xmlns:a16="http://schemas.microsoft.com/office/drawing/2014/main" id="{4335AE6B-1AE1-4BC0-B76E-776B2BD576CE}"/>
              </a:ext>
            </a:extLst>
          </p:cNvPr>
          <p:cNvSpPr txBox="1">
            <a:spLocks/>
          </p:cNvSpPr>
          <p:nvPr/>
        </p:nvSpPr>
        <p:spPr>
          <a:xfrm>
            <a:off x="925123" y="151786"/>
            <a:ext cx="11259127" cy="13061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Organizacje popierające Dziesiątkę Rzecznika MŚP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6CF58C27-B432-4816-B80E-E5D7DF887543}"/>
              </a:ext>
            </a:extLst>
          </p:cNvPr>
          <p:cNvSpPr/>
          <p:nvPr/>
        </p:nvSpPr>
        <p:spPr>
          <a:xfrm>
            <a:off x="5112" y="351493"/>
            <a:ext cx="917373" cy="91737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5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Łącznik prosty 20">
            <a:extLst>
              <a:ext uri="{FF2B5EF4-FFF2-40B4-BE49-F238E27FC236}">
                <a16:creationId xmlns:a16="http://schemas.microsoft.com/office/drawing/2014/main" id="{FBD442CA-B261-43D9-8C32-3776F19C599A}"/>
              </a:ext>
            </a:extLst>
          </p:cNvPr>
          <p:cNvCxnSpPr>
            <a:cxnSpLocks/>
          </p:cNvCxnSpPr>
          <p:nvPr/>
        </p:nvCxnSpPr>
        <p:spPr>
          <a:xfrm>
            <a:off x="12396997" y="-59966"/>
            <a:ext cx="0" cy="607043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Obraz 23">
            <a:extLst>
              <a:ext uri="{FF2B5EF4-FFF2-40B4-BE49-F238E27FC236}">
                <a16:creationId xmlns:a16="http://schemas.microsoft.com/office/drawing/2014/main" id="{EC44B2E2-0C36-4C1F-94FD-F29E862336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253" y="1543191"/>
            <a:ext cx="705569" cy="705569"/>
          </a:xfrm>
          <a:prstGeom prst="rect">
            <a:avLst/>
          </a:prstGeom>
        </p:spPr>
      </p:pic>
      <p:pic>
        <p:nvPicPr>
          <p:cNvPr id="30" name="Obraz 29" descr="Obraz zawierający tekst&#10;&#10;Opis wygenerowany automatycznie">
            <a:extLst>
              <a:ext uri="{FF2B5EF4-FFF2-40B4-BE49-F238E27FC236}">
                <a16:creationId xmlns:a16="http://schemas.microsoft.com/office/drawing/2014/main" id="{3A45DCFC-1F34-42F6-92B1-776B1E0564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669" y="1679089"/>
            <a:ext cx="982257" cy="434292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B80B7DB8-2C5B-4810-A413-F7F128B8B2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764" y="1478510"/>
            <a:ext cx="1437532" cy="681906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6F2C09A6-CA61-4EDD-8993-5DF72874FC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961" y="1411827"/>
            <a:ext cx="970322" cy="970322"/>
          </a:xfrm>
          <a:prstGeom prst="rect">
            <a:avLst/>
          </a:prstGeom>
        </p:spPr>
      </p:pic>
      <p:pic>
        <p:nvPicPr>
          <p:cNvPr id="37" name="Obraz 36" descr="Obraz zawierający tekst&#10;&#10;Opis wygenerowany automatycznie">
            <a:extLst>
              <a:ext uri="{FF2B5EF4-FFF2-40B4-BE49-F238E27FC236}">
                <a16:creationId xmlns:a16="http://schemas.microsoft.com/office/drawing/2014/main" id="{9588E7D2-D604-41A7-95B5-EF9DC7DE8A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844" y="1375675"/>
            <a:ext cx="679757" cy="1046414"/>
          </a:xfrm>
          <a:prstGeom prst="rect">
            <a:avLst/>
          </a:prstGeom>
        </p:spPr>
      </p:pic>
      <p:pic>
        <p:nvPicPr>
          <p:cNvPr id="39" name="Obraz 38">
            <a:extLst>
              <a:ext uri="{FF2B5EF4-FFF2-40B4-BE49-F238E27FC236}">
                <a16:creationId xmlns:a16="http://schemas.microsoft.com/office/drawing/2014/main" id="{E3B22D30-49B4-48E9-8896-6442BE8F7A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931" y="1404115"/>
            <a:ext cx="986531" cy="986531"/>
          </a:xfrm>
          <a:prstGeom prst="rect">
            <a:avLst/>
          </a:prstGeom>
        </p:spPr>
      </p:pic>
      <p:pic>
        <p:nvPicPr>
          <p:cNvPr id="41" name="Obraz 40" descr="Obraz zawierający tekst&#10;&#10;Opis wygenerowany automatycznie">
            <a:extLst>
              <a:ext uri="{FF2B5EF4-FFF2-40B4-BE49-F238E27FC236}">
                <a16:creationId xmlns:a16="http://schemas.microsoft.com/office/drawing/2014/main" id="{7A3D103C-E020-4B47-9F4E-8B0B72490E1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777"/>
          <a:stretch/>
        </p:blipFill>
        <p:spPr>
          <a:xfrm>
            <a:off x="9484850" y="1416227"/>
            <a:ext cx="817372" cy="965285"/>
          </a:xfrm>
          <a:prstGeom prst="rect">
            <a:avLst/>
          </a:prstGeom>
        </p:spPr>
      </p:pic>
      <p:pic>
        <p:nvPicPr>
          <p:cNvPr id="44" name="Obraz 43">
            <a:extLst>
              <a:ext uri="{FF2B5EF4-FFF2-40B4-BE49-F238E27FC236}">
                <a16:creationId xmlns:a16="http://schemas.microsoft.com/office/drawing/2014/main" id="{83FA3FE4-C16F-43E5-8CAA-F719C26EFF9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4" r="18037"/>
          <a:stretch/>
        </p:blipFill>
        <p:spPr>
          <a:xfrm>
            <a:off x="10471120" y="1401435"/>
            <a:ext cx="988740" cy="989601"/>
          </a:xfrm>
          <a:prstGeom prst="rect">
            <a:avLst/>
          </a:prstGeom>
        </p:spPr>
      </p:pic>
      <p:pic>
        <p:nvPicPr>
          <p:cNvPr id="46" name="Obraz 45" descr="Obraz zawierający tekst&#10;&#10;Opis wygenerowany automatycznie">
            <a:extLst>
              <a:ext uri="{FF2B5EF4-FFF2-40B4-BE49-F238E27FC236}">
                <a16:creationId xmlns:a16="http://schemas.microsoft.com/office/drawing/2014/main" id="{DE854970-1B0C-4525-8D43-1A2DD67D884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23" y="2785325"/>
            <a:ext cx="1001010" cy="394253"/>
          </a:xfrm>
          <a:prstGeom prst="rect">
            <a:avLst/>
          </a:prstGeom>
        </p:spPr>
      </p:pic>
      <p:pic>
        <p:nvPicPr>
          <p:cNvPr id="48" name="Obraz 47">
            <a:extLst>
              <a:ext uri="{FF2B5EF4-FFF2-40B4-BE49-F238E27FC236}">
                <a16:creationId xmlns:a16="http://schemas.microsoft.com/office/drawing/2014/main" id="{1C330A38-E78C-49AF-A9B5-129C42C882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235" y="2479683"/>
            <a:ext cx="899725" cy="981934"/>
          </a:xfrm>
          <a:prstGeom prst="rect">
            <a:avLst/>
          </a:prstGeom>
        </p:spPr>
      </p:pic>
      <p:pic>
        <p:nvPicPr>
          <p:cNvPr id="50" name="Obraz 49">
            <a:extLst>
              <a:ext uri="{FF2B5EF4-FFF2-40B4-BE49-F238E27FC236}">
                <a16:creationId xmlns:a16="http://schemas.microsoft.com/office/drawing/2014/main" id="{EA313E32-6CD8-4992-8B1E-EC8529B6E2C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260" y="2667939"/>
            <a:ext cx="1015060" cy="674136"/>
          </a:xfrm>
          <a:prstGeom prst="rect">
            <a:avLst/>
          </a:prstGeom>
        </p:spPr>
      </p:pic>
      <p:pic>
        <p:nvPicPr>
          <p:cNvPr id="52" name="Obraz 51">
            <a:extLst>
              <a:ext uri="{FF2B5EF4-FFF2-40B4-BE49-F238E27FC236}">
                <a16:creationId xmlns:a16="http://schemas.microsoft.com/office/drawing/2014/main" id="{38F011D8-48B0-4E77-A140-D99D1F9B835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092" y="2743718"/>
            <a:ext cx="1009646" cy="561363"/>
          </a:xfrm>
          <a:prstGeom prst="rect">
            <a:avLst/>
          </a:prstGeom>
        </p:spPr>
      </p:pic>
      <p:pic>
        <p:nvPicPr>
          <p:cNvPr id="54" name="Obraz 53">
            <a:extLst>
              <a:ext uri="{FF2B5EF4-FFF2-40B4-BE49-F238E27FC236}">
                <a16:creationId xmlns:a16="http://schemas.microsoft.com/office/drawing/2014/main" id="{ECD47793-CF1F-4342-ACDE-F45D6C001C4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825" y="2776429"/>
            <a:ext cx="991395" cy="450669"/>
          </a:xfrm>
          <a:prstGeom prst="rect">
            <a:avLst/>
          </a:prstGeom>
        </p:spPr>
      </p:pic>
      <p:pic>
        <p:nvPicPr>
          <p:cNvPr id="56" name="Obraz 55">
            <a:extLst>
              <a:ext uri="{FF2B5EF4-FFF2-40B4-BE49-F238E27FC236}">
                <a16:creationId xmlns:a16="http://schemas.microsoft.com/office/drawing/2014/main" id="{833D6E76-CAAA-4502-BFE3-15444951242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561" y="2824056"/>
            <a:ext cx="1027620" cy="343209"/>
          </a:xfrm>
          <a:prstGeom prst="rect">
            <a:avLst/>
          </a:prstGeom>
        </p:spPr>
      </p:pic>
      <p:pic>
        <p:nvPicPr>
          <p:cNvPr id="58" name="Obraz 57">
            <a:extLst>
              <a:ext uri="{FF2B5EF4-FFF2-40B4-BE49-F238E27FC236}">
                <a16:creationId xmlns:a16="http://schemas.microsoft.com/office/drawing/2014/main" id="{86804F44-3DBA-47BF-8B12-870FBEBA326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806" y="2523683"/>
            <a:ext cx="986444" cy="986444"/>
          </a:xfrm>
          <a:prstGeom prst="rect">
            <a:avLst/>
          </a:prstGeom>
        </p:spPr>
      </p:pic>
      <p:pic>
        <p:nvPicPr>
          <p:cNvPr id="60" name="Obraz 59">
            <a:extLst>
              <a:ext uri="{FF2B5EF4-FFF2-40B4-BE49-F238E27FC236}">
                <a16:creationId xmlns:a16="http://schemas.microsoft.com/office/drawing/2014/main" id="{74E79C38-B5E6-4A67-8C7C-4E31FC8AFA4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958" y="2503749"/>
            <a:ext cx="1008687" cy="1008687"/>
          </a:xfrm>
          <a:prstGeom prst="rect">
            <a:avLst/>
          </a:prstGeom>
        </p:spPr>
      </p:pic>
      <p:pic>
        <p:nvPicPr>
          <p:cNvPr id="62" name="Obraz 61" descr="Obraz zawierający tekst&#10;&#10;Opis wygenerowany automatycznie">
            <a:extLst>
              <a:ext uri="{FF2B5EF4-FFF2-40B4-BE49-F238E27FC236}">
                <a16:creationId xmlns:a16="http://schemas.microsoft.com/office/drawing/2014/main" id="{687FC6CE-60F7-4210-9FFC-64C127848D3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810" y="2795034"/>
            <a:ext cx="1036954" cy="432064"/>
          </a:xfrm>
          <a:prstGeom prst="rect">
            <a:avLst/>
          </a:prstGeom>
        </p:spPr>
      </p:pic>
      <p:sp>
        <p:nvSpPr>
          <p:cNvPr id="63" name="pole tekstowe 62">
            <a:extLst>
              <a:ext uri="{FF2B5EF4-FFF2-40B4-BE49-F238E27FC236}">
                <a16:creationId xmlns:a16="http://schemas.microsoft.com/office/drawing/2014/main" id="{7D8044F0-D155-45E4-946E-0212F5F027AD}"/>
              </a:ext>
            </a:extLst>
          </p:cNvPr>
          <p:cNvSpPr txBox="1"/>
          <p:nvPr/>
        </p:nvSpPr>
        <p:spPr>
          <a:xfrm>
            <a:off x="699714" y="1478510"/>
            <a:ext cx="10654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>
                <a:latin typeface="Arial" panose="020B0604020202020204" pitchFamily="34" charset="0"/>
                <a:cs typeface="Arial" panose="020B0604020202020204" pitchFamily="34" charset="0"/>
              </a:rPr>
              <a:t>AKME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 Europejskie Zgrupowanie Interesów Gospodarczych </a:t>
            </a:r>
          </a:p>
        </p:txBody>
      </p:sp>
      <p:sp>
        <p:nvSpPr>
          <p:cNvPr id="65" name="pole tekstowe 64">
            <a:extLst>
              <a:ext uri="{FF2B5EF4-FFF2-40B4-BE49-F238E27FC236}">
                <a16:creationId xmlns:a16="http://schemas.microsoft.com/office/drawing/2014/main" id="{0A2693D8-BDDC-4BD0-A7BF-7FA7794F92D9}"/>
              </a:ext>
            </a:extLst>
          </p:cNvPr>
          <p:cNvSpPr txBox="1"/>
          <p:nvPr/>
        </p:nvSpPr>
        <p:spPr>
          <a:xfrm>
            <a:off x="5040205" y="1561463"/>
            <a:ext cx="1065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Business Centre Club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Loża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Olsztyńska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pole tekstowe 66">
            <a:extLst>
              <a:ext uri="{FF2B5EF4-FFF2-40B4-BE49-F238E27FC236}">
                <a16:creationId xmlns:a16="http://schemas.microsoft.com/office/drawing/2014/main" id="{4CC5FB13-BBDE-45C7-AF42-DDA20028E56E}"/>
              </a:ext>
            </a:extLst>
          </p:cNvPr>
          <p:cNvSpPr txBox="1"/>
          <p:nvPr/>
        </p:nvSpPr>
        <p:spPr>
          <a:xfrm>
            <a:off x="3942081" y="2693060"/>
            <a:ext cx="10654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Dolnośląska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 Rada "</a:t>
            </a:r>
            <a:r>
              <a:rPr lang="en-US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Społem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9" name="Obraz 68">
            <a:extLst>
              <a:ext uri="{FF2B5EF4-FFF2-40B4-BE49-F238E27FC236}">
                <a16:creationId xmlns:a16="http://schemas.microsoft.com/office/drawing/2014/main" id="{7382631A-5F1F-4B2F-B408-B6A29368E2A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92" y="3572670"/>
            <a:ext cx="982215" cy="982215"/>
          </a:xfrm>
          <a:prstGeom prst="rect">
            <a:avLst/>
          </a:prstGeom>
        </p:spPr>
      </p:pic>
      <p:pic>
        <p:nvPicPr>
          <p:cNvPr id="71" name="Obraz 70">
            <a:extLst>
              <a:ext uri="{FF2B5EF4-FFF2-40B4-BE49-F238E27FC236}">
                <a16:creationId xmlns:a16="http://schemas.microsoft.com/office/drawing/2014/main" id="{2707DBD8-BB67-4188-BA5F-D4A4DC1719F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878" y="3561936"/>
            <a:ext cx="679987" cy="981799"/>
          </a:xfrm>
          <a:prstGeom prst="rect">
            <a:avLst/>
          </a:prstGeom>
        </p:spPr>
      </p:pic>
      <p:pic>
        <p:nvPicPr>
          <p:cNvPr id="73" name="Obraz 72">
            <a:extLst>
              <a:ext uri="{FF2B5EF4-FFF2-40B4-BE49-F238E27FC236}">
                <a16:creationId xmlns:a16="http://schemas.microsoft.com/office/drawing/2014/main" id="{C2B0C43A-3DA1-4173-A1AF-D9CC793DE86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141" y="3641729"/>
            <a:ext cx="784346" cy="784346"/>
          </a:xfrm>
          <a:prstGeom prst="rect">
            <a:avLst/>
          </a:prstGeom>
        </p:spPr>
      </p:pic>
      <p:pic>
        <p:nvPicPr>
          <p:cNvPr id="77" name="Obraz 76">
            <a:extLst>
              <a:ext uri="{FF2B5EF4-FFF2-40B4-BE49-F238E27FC236}">
                <a16:creationId xmlns:a16="http://schemas.microsoft.com/office/drawing/2014/main" id="{4623C905-715E-4EEA-A3DA-D52666DD1F7F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853" y="3631135"/>
            <a:ext cx="890147" cy="890147"/>
          </a:xfrm>
          <a:prstGeom prst="rect">
            <a:avLst/>
          </a:prstGeom>
        </p:spPr>
      </p:pic>
      <p:pic>
        <p:nvPicPr>
          <p:cNvPr id="79" name="Obraz 78" descr="Obraz zawierający tekst&#10;&#10;Opis wygenerowany automatycznie">
            <a:extLst>
              <a:ext uri="{FF2B5EF4-FFF2-40B4-BE49-F238E27FC236}">
                <a16:creationId xmlns:a16="http://schemas.microsoft.com/office/drawing/2014/main" id="{1CCDE1E7-CCEE-4A75-85D7-33025E851B84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190" y="3945294"/>
            <a:ext cx="1062006" cy="201200"/>
          </a:xfrm>
          <a:prstGeom prst="rect">
            <a:avLst/>
          </a:prstGeom>
        </p:spPr>
      </p:pic>
      <p:pic>
        <p:nvPicPr>
          <p:cNvPr id="81" name="Obraz 80" descr="Obraz zawierający tekst, clipart&#10;&#10;Opis wygenerowany automatycznie">
            <a:extLst>
              <a:ext uri="{FF2B5EF4-FFF2-40B4-BE49-F238E27FC236}">
                <a16:creationId xmlns:a16="http://schemas.microsoft.com/office/drawing/2014/main" id="{5648545A-1A27-49DD-99F9-4A597C2CB71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461" y="3927853"/>
            <a:ext cx="979277" cy="305261"/>
          </a:xfrm>
          <a:prstGeom prst="rect">
            <a:avLst/>
          </a:prstGeom>
        </p:spPr>
      </p:pic>
      <p:pic>
        <p:nvPicPr>
          <p:cNvPr id="83" name="Obraz 82" descr="Obraz zawierający tekst&#10;&#10;Opis wygenerowany automatycznie">
            <a:extLst>
              <a:ext uri="{FF2B5EF4-FFF2-40B4-BE49-F238E27FC236}">
                <a16:creationId xmlns:a16="http://schemas.microsoft.com/office/drawing/2014/main" id="{06F5B81E-79F0-46F2-9A48-C562E1469E6E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" t="3346" r="2321" b="51187"/>
          <a:stretch/>
        </p:blipFill>
        <p:spPr>
          <a:xfrm>
            <a:off x="8303059" y="3891941"/>
            <a:ext cx="997758" cy="377083"/>
          </a:xfrm>
          <a:prstGeom prst="rect">
            <a:avLst/>
          </a:prstGeom>
        </p:spPr>
      </p:pic>
      <p:pic>
        <p:nvPicPr>
          <p:cNvPr id="85" name="Obraz 84">
            <a:extLst>
              <a:ext uri="{FF2B5EF4-FFF2-40B4-BE49-F238E27FC236}">
                <a16:creationId xmlns:a16="http://schemas.microsoft.com/office/drawing/2014/main" id="{019703CA-1EB9-4876-8CD6-4A9453BBB495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756" y="3742965"/>
            <a:ext cx="998958" cy="670833"/>
          </a:xfrm>
          <a:prstGeom prst="rect">
            <a:avLst/>
          </a:prstGeom>
        </p:spPr>
      </p:pic>
      <p:pic>
        <p:nvPicPr>
          <p:cNvPr id="87" name="Obraz 86">
            <a:extLst>
              <a:ext uri="{FF2B5EF4-FFF2-40B4-BE49-F238E27FC236}">
                <a16:creationId xmlns:a16="http://schemas.microsoft.com/office/drawing/2014/main" id="{9FE44EC6-A3B0-4D43-B9E1-80CCCC64F6AF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8" r="8540"/>
          <a:stretch/>
        </p:blipFill>
        <p:spPr>
          <a:xfrm>
            <a:off x="10452810" y="3876275"/>
            <a:ext cx="1036954" cy="368226"/>
          </a:xfrm>
          <a:prstGeom prst="rect">
            <a:avLst/>
          </a:prstGeom>
        </p:spPr>
      </p:pic>
      <p:pic>
        <p:nvPicPr>
          <p:cNvPr id="89" name="Obraz 88">
            <a:extLst>
              <a:ext uri="{FF2B5EF4-FFF2-40B4-BE49-F238E27FC236}">
                <a16:creationId xmlns:a16="http://schemas.microsoft.com/office/drawing/2014/main" id="{9D38A0F9-2C3C-42F4-B229-2F476AC893BC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8" y="4683547"/>
            <a:ext cx="977202" cy="977202"/>
          </a:xfrm>
          <a:prstGeom prst="rect">
            <a:avLst/>
          </a:prstGeom>
        </p:spPr>
      </p:pic>
      <p:pic>
        <p:nvPicPr>
          <p:cNvPr id="91" name="Obraz 90">
            <a:extLst>
              <a:ext uri="{FF2B5EF4-FFF2-40B4-BE49-F238E27FC236}">
                <a16:creationId xmlns:a16="http://schemas.microsoft.com/office/drawing/2014/main" id="{F112DF81-FD12-40F4-AB6F-AAEE26A70BCC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253" y="4644054"/>
            <a:ext cx="1056005" cy="1056005"/>
          </a:xfrm>
          <a:prstGeom prst="rect">
            <a:avLst/>
          </a:prstGeom>
        </p:spPr>
      </p:pic>
      <p:pic>
        <p:nvPicPr>
          <p:cNvPr id="93" name="Obraz 92">
            <a:extLst>
              <a:ext uri="{FF2B5EF4-FFF2-40B4-BE49-F238E27FC236}">
                <a16:creationId xmlns:a16="http://schemas.microsoft.com/office/drawing/2014/main" id="{0FBC5515-E913-4CBC-ACE7-2E099E235DF2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300" y="4668764"/>
            <a:ext cx="1018144" cy="1018144"/>
          </a:xfrm>
          <a:prstGeom prst="rect">
            <a:avLst/>
          </a:prstGeom>
        </p:spPr>
      </p:pic>
      <p:pic>
        <p:nvPicPr>
          <p:cNvPr id="95" name="Obraz 94">
            <a:extLst>
              <a:ext uri="{FF2B5EF4-FFF2-40B4-BE49-F238E27FC236}">
                <a16:creationId xmlns:a16="http://schemas.microsoft.com/office/drawing/2014/main" id="{E50B8C22-85E6-487D-A030-03FDDBED68FA}"/>
              </a:ext>
            </a:extLst>
          </p:cNvPr>
          <p:cNvPicPr>
            <a:picLocks noChangeAspect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68" t="15689" r="34909" b="16880"/>
          <a:stretch/>
        </p:blipFill>
        <p:spPr>
          <a:xfrm>
            <a:off x="4013408" y="4648485"/>
            <a:ext cx="968749" cy="1036077"/>
          </a:xfrm>
          <a:prstGeom prst="rect">
            <a:avLst/>
          </a:prstGeom>
        </p:spPr>
      </p:pic>
      <p:pic>
        <p:nvPicPr>
          <p:cNvPr id="97" name="Obraz 96">
            <a:extLst>
              <a:ext uri="{FF2B5EF4-FFF2-40B4-BE49-F238E27FC236}">
                <a16:creationId xmlns:a16="http://schemas.microsoft.com/office/drawing/2014/main" id="{A8FC21F3-F509-49CB-A6DE-7C26C6A8CC54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408" y="4704858"/>
            <a:ext cx="998354" cy="918730"/>
          </a:xfrm>
          <a:prstGeom prst="rect">
            <a:avLst/>
          </a:prstGeom>
        </p:spPr>
      </p:pic>
      <p:pic>
        <p:nvPicPr>
          <p:cNvPr id="99" name="Obraz 98" descr="Obraz zawierający tekst, clipart&#10;&#10;Opis wygenerowany automatycznie">
            <a:extLst>
              <a:ext uri="{FF2B5EF4-FFF2-40B4-BE49-F238E27FC236}">
                <a16:creationId xmlns:a16="http://schemas.microsoft.com/office/drawing/2014/main" id="{D58D2AD2-5F5D-4381-B74C-9085EF7F913C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451" y="5006380"/>
            <a:ext cx="1068744" cy="349263"/>
          </a:xfrm>
          <a:prstGeom prst="rect">
            <a:avLst/>
          </a:prstGeom>
        </p:spPr>
      </p:pic>
      <p:pic>
        <p:nvPicPr>
          <p:cNvPr id="101" name="Obraz 100">
            <a:extLst>
              <a:ext uri="{FF2B5EF4-FFF2-40B4-BE49-F238E27FC236}">
                <a16:creationId xmlns:a16="http://schemas.microsoft.com/office/drawing/2014/main" id="{01991430-E735-4A98-9448-F312BB527EBA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570" y="4924288"/>
            <a:ext cx="1041442" cy="517597"/>
          </a:xfrm>
          <a:prstGeom prst="rect">
            <a:avLst/>
          </a:prstGeom>
        </p:spPr>
      </p:pic>
      <p:pic>
        <p:nvPicPr>
          <p:cNvPr id="103" name="Obraz 102" descr="Obraz zawierający tekst&#10;&#10;Opis wygenerowany automatycznie">
            <a:extLst>
              <a:ext uri="{FF2B5EF4-FFF2-40B4-BE49-F238E27FC236}">
                <a16:creationId xmlns:a16="http://schemas.microsoft.com/office/drawing/2014/main" id="{A4CF4AE7-084B-45F6-835C-8A24FB1A063A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494" y="4826934"/>
            <a:ext cx="1028537" cy="685139"/>
          </a:xfrm>
          <a:prstGeom prst="rect">
            <a:avLst/>
          </a:prstGeom>
        </p:spPr>
      </p:pic>
      <p:pic>
        <p:nvPicPr>
          <p:cNvPr id="105" name="Obraz 104">
            <a:extLst>
              <a:ext uri="{FF2B5EF4-FFF2-40B4-BE49-F238E27FC236}">
                <a16:creationId xmlns:a16="http://schemas.microsoft.com/office/drawing/2014/main" id="{980DB407-5567-480E-8DA3-1A1DF76E6EC5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850" y="4728673"/>
            <a:ext cx="1068007" cy="897998"/>
          </a:xfrm>
          <a:prstGeom prst="rect">
            <a:avLst/>
          </a:prstGeom>
        </p:spPr>
      </p:pic>
      <p:pic>
        <p:nvPicPr>
          <p:cNvPr id="107" name="Obraz 106">
            <a:extLst>
              <a:ext uri="{FF2B5EF4-FFF2-40B4-BE49-F238E27FC236}">
                <a16:creationId xmlns:a16="http://schemas.microsoft.com/office/drawing/2014/main" id="{C8C21D2A-39EA-4AEB-BA72-6F182809E607}"/>
              </a:ext>
            </a:extLst>
          </p:cNvPr>
          <p:cNvPicPr>
            <a:picLocks noChangeAspect="1"/>
          </p:cNvPicPr>
          <p:nvPr/>
        </p:nvPicPr>
        <p:blipFill rotWithShape="1"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757"/>
          <a:stretch/>
        </p:blipFill>
        <p:spPr>
          <a:xfrm>
            <a:off x="10456278" y="4757211"/>
            <a:ext cx="937269" cy="808905"/>
          </a:xfrm>
          <a:prstGeom prst="rect">
            <a:avLst/>
          </a:prstGeom>
        </p:spPr>
      </p:pic>
      <p:pic>
        <p:nvPicPr>
          <p:cNvPr id="109" name="Obraz 108">
            <a:extLst>
              <a:ext uri="{FF2B5EF4-FFF2-40B4-BE49-F238E27FC236}">
                <a16:creationId xmlns:a16="http://schemas.microsoft.com/office/drawing/2014/main" id="{DADB2A08-C696-4D78-ACA5-A91F31307AC2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6" y="450879"/>
            <a:ext cx="707923" cy="707923"/>
          </a:xfrm>
          <a:prstGeom prst="rect">
            <a:avLst/>
          </a:prstGeom>
        </p:spPr>
      </p:pic>
      <p:pic>
        <p:nvPicPr>
          <p:cNvPr id="49" name="Obraz 48">
            <a:extLst>
              <a:ext uri="{FF2B5EF4-FFF2-40B4-BE49-F238E27FC236}">
                <a16:creationId xmlns:a16="http://schemas.microsoft.com/office/drawing/2014/main" id="{8AEBB237-8469-472A-88B9-59ACD03B2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695" y="3943616"/>
            <a:ext cx="1620748" cy="21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528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34A7DF14-D62F-48DC-8149-9FA2DDB41280}"/>
              </a:ext>
            </a:extLst>
          </p:cNvPr>
          <p:cNvSpPr/>
          <p:nvPr/>
        </p:nvSpPr>
        <p:spPr>
          <a:xfrm>
            <a:off x="176981" y="6070436"/>
            <a:ext cx="3085362" cy="707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 descr="Obraz zawierający tekst&#10;&#10;Opis wygenerowany automatycznie">
            <a:extLst>
              <a:ext uri="{FF2B5EF4-FFF2-40B4-BE49-F238E27FC236}">
                <a16:creationId xmlns:a16="http://schemas.microsoft.com/office/drawing/2014/main" id="{2B1ECEC9-CAB7-4D0A-A02B-0E5193087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76" y="6199098"/>
            <a:ext cx="2674372" cy="462294"/>
          </a:xfrm>
          <a:prstGeom prst="rect">
            <a:avLst/>
          </a:prstGeom>
        </p:spPr>
      </p:pic>
      <p:sp>
        <p:nvSpPr>
          <p:cNvPr id="43" name="Tytuł 1">
            <a:extLst>
              <a:ext uri="{FF2B5EF4-FFF2-40B4-BE49-F238E27FC236}">
                <a16:creationId xmlns:a16="http://schemas.microsoft.com/office/drawing/2014/main" id="{4335AE6B-1AE1-4BC0-B76E-776B2BD576CE}"/>
              </a:ext>
            </a:extLst>
          </p:cNvPr>
          <p:cNvSpPr txBox="1">
            <a:spLocks/>
          </p:cNvSpPr>
          <p:nvPr/>
        </p:nvSpPr>
        <p:spPr>
          <a:xfrm>
            <a:off x="925123" y="151786"/>
            <a:ext cx="11259127" cy="13061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Organizacje popierające Dziesiątkę Rzecznika MŚP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6CF58C27-B432-4816-B80E-E5D7DF887543}"/>
              </a:ext>
            </a:extLst>
          </p:cNvPr>
          <p:cNvSpPr/>
          <p:nvPr/>
        </p:nvSpPr>
        <p:spPr>
          <a:xfrm>
            <a:off x="5112" y="351493"/>
            <a:ext cx="917373" cy="91737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5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49A408EE-D86B-432A-B3A6-404DD530AF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87" y="1560963"/>
            <a:ext cx="984833" cy="696233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488D1B30-8EA7-4CF4-8D20-199BC7F595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266" y="1578802"/>
            <a:ext cx="1030815" cy="632103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5679B056-EE18-42EF-873B-C1A7053B97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548" y="1601379"/>
            <a:ext cx="1030597" cy="63611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70225933-A5D9-46D6-A2B3-5566D35247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463" y="1433570"/>
            <a:ext cx="936818" cy="936818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206DCB64-F74F-47BF-9D2A-2E26ED7DFD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220" y="1797853"/>
            <a:ext cx="1008870" cy="243390"/>
          </a:xfrm>
          <a:prstGeom prst="rect">
            <a:avLst/>
          </a:prstGeom>
        </p:spPr>
      </p:pic>
      <p:pic>
        <p:nvPicPr>
          <p:cNvPr id="36" name="Obraz 35">
            <a:extLst>
              <a:ext uri="{FF2B5EF4-FFF2-40B4-BE49-F238E27FC236}">
                <a16:creationId xmlns:a16="http://schemas.microsoft.com/office/drawing/2014/main" id="{9F05A45B-D972-4552-A1FC-1D16EE14F4B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3" t="15384" r="23181" b="12357"/>
          <a:stretch/>
        </p:blipFill>
        <p:spPr>
          <a:xfrm>
            <a:off x="6129901" y="1570961"/>
            <a:ext cx="1036759" cy="694236"/>
          </a:xfrm>
          <a:prstGeom prst="rect">
            <a:avLst/>
          </a:prstGeom>
        </p:spPr>
      </p:pic>
      <p:pic>
        <p:nvPicPr>
          <p:cNvPr id="38" name="Obraz 37">
            <a:extLst>
              <a:ext uri="{FF2B5EF4-FFF2-40B4-BE49-F238E27FC236}">
                <a16:creationId xmlns:a16="http://schemas.microsoft.com/office/drawing/2014/main" id="{C08EE951-627C-4738-A360-728B599B2C3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406" y="1616380"/>
            <a:ext cx="1059977" cy="596330"/>
          </a:xfrm>
          <a:prstGeom prst="rect">
            <a:avLst/>
          </a:prstGeom>
        </p:spPr>
      </p:pic>
      <p:pic>
        <p:nvPicPr>
          <p:cNvPr id="40" name="Obraz 39">
            <a:extLst>
              <a:ext uri="{FF2B5EF4-FFF2-40B4-BE49-F238E27FC236}">
                <a16:creationId xmlns:a16="http://schemas.microsoft.com/office/drawing/2014/main" id="{40BA8E4C-A37E-4A3B-A656-29DE303631D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383" y="1597274"/>
            <a:ext cx="1001446" cy="656996"/>
          </a:xfrm>
          <a:prstGeom prst="rect">
            <a:avLst/>
          </a:prstGeom>
        </p:spPr>
      </p:pic>
      <p:pic>
        <p:nvPicPr>
          <p:cNvPr id="42" name="Obraz 41" descr="Obraz zawierający tekst&#10;&#10;Opis wygenerowany automatycznie">
            <a:extLst>
              <a:ext uri="{FF2B5EF4-FFF2-40B4-BE49-F238E27FC236}">
                <a16:creationId xmlns:a16="http://schemas.microsoft.com/office/drawing/2014/main" id="{C9B32D00-C123-4AB9-8F0F-731B3500E13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367" y="1758365"/>
            <a:ext cx="990117" cy="343033"/>
          </a:xfrm>
          <a:prstGeom prst="rect">
            <a:avLst/>
          </a:prstGeom>
        </p:spPr>
      </p:pic>
      <p:pic>
        <p:nvPicPr>
          <p:cNvPr id="45" name="Obraz 44">
            <a:extLst>
              <a:ext uri="{FF2B5EF4-FFF2-40B4-BE49-F238E27FC236}">
                <a16:creationId xmlns:a16="http://schemas.microsoft.com/office/drawing/2014/main" id="{A785889B-0B0E-4B5A-9077-005EECD81AC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410" y="1463112"/>
            <a:ext cx="1022618" cy="886835"/>
          </a:xfrm>
          <a:prstGeom prst="rect">
            <a:avLst/>
          </a:prstGeom>
        </p:spPr>
      </p:pic>
      <p:pic>
        <p:nvPicPr>
          <p:cNvPr id="47" name="Obraz 46" descr="Obraz zawierający strzałka&#10;&#10;Opis wygenerowany automatycznie">
            <a:extLst>
              <a:ext uri="{FF2B5EF4-FFF2-40B4-BE49-F238E27FC236}">
                <a16:creationId xmlns:a16="http://schemas.microsoft.com/office/drawing/2014/main" id="{5B4285C9-D86A-4987-8B3E-BF08172F3F6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68" y="2459296"/>
            <a:ext cx="970049" cy="1030270"/>
          </a:xfrm>
          <a:prstGeom prst="rect">
            <a:avLst/>
          </a:prstGeom>
        </p:spPr>
      </p:pic>
      <p:pic>
        <p:nvPicPr>
          <p:cNvPr id="49" name="Obraz 48">
            <a:extLst>
              <a:ext uri="{FF2B5EF4-FFF2-40B4-BE49-F238E27FC236}">
                <a16:creationId xmlns:a16="http://schemas.microsoft.com/office/drawing/2014/main" id="{49B7DCBB-E271-4CEC-B56F-EA7425AFF30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407" y="2689901"/>
            <a:ext cx="1062678" cy="556210"/>
          </a:xfrm>
          <a:prstGeom prst="rect">
            <a:avLst/>
          </a:prstGeom>
        </p:spPr>
      </p:pic>
      <p:pic>
        <p:nvPicPr>
          <p:cNvPr id="51" name="Obraz 50">
            <a:extLst>
              <a:ext uri="{FF2B5EF4-FFF2-40B4-BE49-F238E27FC236}">
                <a16:creationId xmlns:a16="http://schemas.microsoft.com/office/drawing/2014/main" id="{D7B0ABEB-4093-47C7-A4DC-CDC506092F0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783" y="2474194"/>
            <a:ext cx="1005675" cy="1000817"/>
          </a:xfrm>
          <a:prstGeom prst="rect">
            <a:avLst/>
          </a:prstGeom>
        </p:spPr>
      </p:pic>
      <p:pic>
        <p:nvPicPr>
          <p:cNvPr id="53" name="Obraz 52">
            <a:extLst>
              <a:ext uri="{FF2B5EF4-FFF2-40B4-BE49-F238E27FC236}">
                <a16:creationId xmlns:a16="http://schemas.microsoft.com/office/drawing/2014/main" id="{9D47CCA2-21EA-412F-8089-A8A9A21B338F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8" t="23488" r="8240" b="30277"/>
          <a:stretch/>
        </p:blipFill>
        <p:spPr>
          <a:xfrm>
            <a:off x="3981293" y="2695354"/>
            <a:ext cx="1011513" cy="591692"/>
          </a:xfrm>
          <a:prstGeom prst="rect">
            <a:avLst/>
          </a:prstGeom>
        </p:spPr>
      </p:pic>
      <p:pic>
        <p:nvPicPr>
          <p:cNvPr id="55" name="Obraz 54">
            <a:extLst>
              <a:ext uri="{FF2B5EF4-FFF2-40B4-BE49-F238E27FC236}">
                <a16:creationId xmlns:a16="http://schemas.microsoft.com/office/drawing/2014/main" id="{2E0B13B1-DB46-4D21-BAE3-C2A70508CCC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329" y="2650876"/>
            <a:ext cx="1002087" cy="666843"/>
          </a:xfrm>
          <a:prstGeom prst="rect">
            <a:avLst/>
          </a:prstGeom>
        </p:spPr>
      </p:pic>
      <p:pic>
        <p:nvPicPr>
          <p:cNvPr id="57" name="Obraz 56" descr="Obraz zawierający tekst&#10;&#10;Opis wygenerowany automatycznie">
            <a:extLst>
              <a:ext uri="{FF2B5EF4-FFF2-40B4-BE49-F238E27FC236}">
                <a16:creationId xmlns:a16="http://schemas.microsoft.com/office/drawing/2014/main" id="{CEA9B9BF-E0F4-482E-B53A-A7CB7839FF8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921" y="2936896"/>
            <a:ext cx="1021710" cy="165628"/>
          </a:xfrm>
          <a:prstGeom prst="rect">
            <a:avLst/>
          </a:prstGeom>
        </p:spPr>
      </p:pic>
      <p:pic>
        <p:nvPicPr>
          <p:cNvPr id="59" name="Obraz 58">
            <a:extLst>
              <a:ext uri="{FF2B5EF4-FFF2-40B4-BE49-F238E27FC236}">
                <a16:creationId xmlns:a16="http://schemas.microsoft.com/office/drawing/2014/main" id="{EEEBA99C-2A5B-43C2-9621-3C3A36EE2A30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5" t="15803" r="15537" b="16323"/>
          <a:stretch/>
        </p:blipFill>
        <p:spPr>
          <a:xfrm>
            <a:off x="7205127" y="2486323"/>
            <a:ext cx="1030947" cy="984888"/>
          </a:xfrm>
          <a:prstGeom prst="rect">
            <a:avLst/>
          </a:prstGeom>
        </p:spPr>
      </p:pic>
      <p:pic>
        <p:nvPicPr>
          <p:cNvPr id="61" name="Obraz 60">
            <a:extLst>
              <a:ext uri="{FF2B5EF4-FFF2-40B4-BE49-F238E27FC236}">
                <a16:creationId xmlns:a16="http://schemas.microsoft.com/office/drawing/2014/main" id="{0134364D-4877-479D-BBF9-8544409FD4A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738" y="2796253"/>
            <a:ext cx="1035315" cy="403744"/>
          </a:xfrm>
          <a:prstGeom prst="rect">
            <a:avLst/>
          </a:prstGeom>
        </p:spPr>
      </p:pic>
      <p:pic>
        <p:nvPicPr>
          <p:cNvPr id="63" name="Obraz 62">
            <a:extLst>
              <a:ext uri="{FF2B5EF4-FFF2-40B4-BE49-F238E27FC236}">
                <a16:creationId xmlns:a16="http://schemas.microsoft.com/office/drawing/2014/main" id="{6B139371-DBFB-460F-B3DF-71491260640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370" y="2485394"/>
            <a:ext cx="985577" cy="998836"/>
          </a:xfrm>
          <a:prstGeom prst="rect">
            <a:avLst/>
          </a:prstGeom>
        </p:spPr>
      </p:pic>
      <p:pic>
        <p:nvPicPr>
          <p:cNvPr id="65" name="Obraz 64" descr="Obraz zawierający tekst&#10;&#10;Opis wygenerowany automatycznie">
            <a:extLst>
              <a:ext uri="{FF2B5EF4-FFF2-40B4-BE49-F238E27FC236}">
                <a16:creationId xmlns:a16="http://schemas.microsoft.com/office/drawing/2014/main" id="{E2C72F2D-13B5-41FC-A88E-E2800845F68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936" y="2860907"/>
            <a:ext cx="1044597" cy="203824"/>
          </a:xfrm>
          <a:prstGeom prst="rect">
            <a:avLst/>
          </a:prstGeom>
        </p:spPr>
      </p:pic>
      <p:pic>
        <p:nvPicPr>
          <p:cNvPr id="67" name="Obraz 66">
            <a:extLst>
              <a:ext uri="{FF2B5EF4-FFF2-40B4-BE49-F238E27FC236}">
                <a16:creationId xmlns:a16="http://schemas.microsoft.com/office/drawing/2014/main" id="{D50ABFDB-0AFA-4BCE-B94A-97B4B85E7CA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70" y="3549530"/>
            <a:ext cx="1021305" cy="985559"/>
          </a:xfrm>
          <a:prstGeom prst="rect">
            <a:avLst/>
          </a:prstGeom>
        </p:spPr>
      </p:pic>
      <p:pic>
        <p:nvPicPr>
          <p:cNvPr id="69" name="Obraz 68">
            <a:extLst>
              <a:ext uri="{FF2B5EF4-FFF2-40B4-BE49-F238E27FC236}">
                <a16:creationId xmlns:a16="http://schemas.microsoft.com/office/drawing/2014/main" id="{292381D2-91BC-475F-BD75-FF4FB12403C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607" y="3730179"/>
            <a:ext cx="1036806" cy="691204"/>
          </a:xfrm>
          <a:prstGeom prst="rect">
            <a:avLst/>
          </a:prstGeom>
        </p:spPr>
      </p:pic>
      <p:pic>
        <p:nvPicPr>
          <p:cNvPr id="71" name="Obraz 70">
            <a:extLst>
              <a:ext uri="{FF2B5EF4-FFF2-40B4-BE49-F238E27FC236}">
                <a16:creationId xmlns:a16="http://schemas.microsoft.com/office/drawing/2014/main" id="{15F4A71E-E0D3-4957-8509-1056A10E8744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571" y="3566706"/>
            <a:ext cx="741333" cy="984642"/>
          </a:xfrm>
          <a:prstGeom prst="rect">
            <a:avLst/>
          </a:prstGeom>
        </p:spPr>
      </p:pic>
      <p:pic>
        <p:nvPicPr>
          <p:cNvPr id="73" name="Obraz 72" descr="Obraz zawierający tekst&#10;&#10;Opis wygenerowany automatycznie">
            <a:extLst>
              <a:ext uri="{FF2B5EF4-FFF2-40B4-BE49-F238E27FC236}">
                <a16:creationId xmlns:a16="http://schemas.microsoft.com/office/drawing/2014/main" id="{225ACEE2-B2EC-47BA-AD79-BA430E58C1EB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185" y="3907011"/>
            <a:ext cx="1026928" cy="235689"/>
          </a:xfrm>
          <a:prstGeom prst="rect">
            <a:avLst/>
          </a:prstGeom>
        </p:spPr>
      </p:pic>
      <p:pic>
        <p:nvPicPr>
          <p:cNvPr id="75" name="Obraz 74">
            <a:extLst>
              <a:ext uri="{FF2B5EF4-FFF2-40B4-BE49-F238E27FC236}">
                <a16:creationId xmlns:a16="http://schemas.microsoft.com/office/drawing/2014/main" id="{15D39A84-576E-420E-9697-2ED7F3C5D1EB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529" y="3568492"/>
            <a:ext cx="983236" cy="983236"/>
          </a:xfrm>
          <a:prstGeom prst="rect">
            <a:avLst/>
          </a:prstGeom>
        </p:spPr>
      </p:pic>
      <p:pic>
        <p:nvPicPr>
          <p:cNvPr id="77" name="Obraz 76" descr="Obraz zawierający tekst&#10;&#10;Opis wygenerowany automatycznie">
            <a:extLst>
              <a:ext uri="{FF2B5EF4-FFF2-40B4-BE49-F238E27FC236}">
                <a16:creationId xmlns:a16="http://schemas.microsoft.com/office/drawing/2014/main" id="{0C9A0897-B084-472F-B4FF-35D64ACD9B9F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512" y="3779298"/>
            <a:ext cx="1015272" cy="451232"/>
          </a:xfrm>
          <a:prstGeom prst="rect">
            <a:avLst/>
          </a:prstGeom>
        </p:spPr>
      </p:pic>
      <p:pic>
        <p:nvPicPr>
          <p:cNvPr id="79" name="Obraz 78">
            <a:extLst>
              <a:ext uri="{FF2B5EF4-FFF2-40B4-BE49-F238E27FC236}">
                <a16:creationId xmlns:a16="http://schemas.microsoft.com/office/drawing/2014/main" id="{5446F502-00BE-4491-9A91-A4CEB5193614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0" r="19908" b="6930"/>
          <a:stretch/>
        </p:blipFill>
        <p:spPr>
          <a:xfrm>
            <a:off x="7207210" y="3575294"/>
            <a:ext cx="1028091" cy="946494"/>
          </a:xfrm>
          <a:prstGeom prst="rect">
            <a:avLst/>
          </a:prstGeom>
        </p:spPr>
      </p:pic>
      <p:pic>
        <p:nvPicPr>
          <p:cNvPr id="81" name="Obraz 80" descr="Obraz zawierający tekst&#10;&#10;Opis wygenerowany automatycznie">
            <a:extLst>
              <a:ext uri="{FF2B5EF4-FFF2-40B4-BE49-F238E27FC236}">
                <a16:creationId xmlns:a16="http://schemas.microsoft.com/office/drawing/2014/main" id="{C0BFA93E-1120-421A-9043-2F7CF9ED11CF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238" y="3720458"/>
            <a:ext cx="1060995" cy="707330"/>
          </a:xfrm>
          <a:prstGeom prst="rect">
            <a:avLst/>
          </a:prstGeom>
        </p:spPr>
      </p:pic>
      <p:pic>
        <p:nvPicPr>
          <p:cNvPr id="83" name="Obraz 82">
            <a:extLst>
              <a:ext uri="{FF2B5EF4-FFF2-40B4-BE49-F238E27FC236}">
                <a16:creationId xmlns:a16="http://schemas.microsoft.com/office/drawing/2014/main" id="{654DB78F-228C-4B3C-9898-662A1407799A}"/>
              </a:ext>
            </a:extLst>
          </p:cNvPr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8" t="25214" r="19942" b="24542"/>
          <a:stretch/>
        </p:blipFill>
        <p:spPr>
          <a:xfrm>
            <a:off x="9365675" y="3863838"/>
            <a:ext cx="1036806" cy="430830"/>
          </a:xfrm>
          <a:prstGeom prst="rect">
            <a:avLst/>
          </a:prstGeom>
        </p:spPr>
      </p:pic>
      <p:pic>
        <p:nvPicPr>
          <p:cNvPr id="85" name="Obraz 84" descr="Obraz zawierający tekst&#10;&#10;Opis wygenerowany automatycznie">
            <a:extLst>
              <a:ext uri="{FF2B5EF4-FFF2-40B4-BE49-F238E27FC236}">
                <a16:creationId xmlns:a16="http://schemas.microsoft.com/office/drawing/2014/main" id="{24A0979B-B57A-404B-A194-98CEE8A3BD15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936" y="3858758"/>
            <a:ext cx="1058853" cy="408454"/>
          </a:xfrm>
          <a:prstGeom prst="rect">
            <a:avLst/>
          </a:prstGeom>
        </p:spPr>
      </p:pic>
      <p:pic>
        <p:nvPicPr>
          <p:cNvPr id="87" name="Obraz 86">
            <a:extLst>
              <a:ext uri="{FF2B5EF4-FFF2-40B4-BE49-F238E27FC236}">
                <a16:creationId xmlns:a16="http://schemas.microsoft.com/office/drawing/2014/main" id="{BBA0077C-2283-4DB5-AAA1-48E952A57F50}"/>
              </a:ext>
            </a:extLst>
          </p:cNvPr>
          <p:cNvPicPr>
            <a:picLocks noChangeAspect="1"/>
          </p:cNvPicPr>
          <p:nvPr/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2" t="28305" r="16815" b="27681"/>
          <a:stretch/>
        </p:blipFill>
        <p:spPr>
          <a:xfrm>
            <a:off x="707005" y="4996680"/>
            <a:ext cx="1069796" cy="372314"/>
          </a:xfrm>
          <a:prstGeom prst="rect">
            <a:avLst/>
          </a:prstGeom>
        </p:spPr>
      </p:pic>
      <p:pic>
        <p:nvPicPr>
          <p:cNvPr id="89" name="Obraz 88">
            <a:extLst>
              <a:ext uri="{FF2B5EF4-FFF2-40B4-BE49-F238E27FC236}">
                <a16:creationId xmlns:a16="http://schemas.microsoft.com/office/drawing/2014/main" id="{0E76301F-5562-47FD-8637-1E66559B0C5A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444" y="4675589"/>
            <a:ext cx="996427" cy="996427"/>
          </a:xfrm>
          <a:prstGeom prst="rect">
            <a:avLst/>
          </a:prstGeom>
        </p:spPr>
      </p:pic>
      <p:pic>
        <p:nvPicPr>
          <p:cNvPr id="91" name="Obraz 90">
            <a:extLst>
              <a:ext uri="{FF2B5EF4-FFF2-40B4-BE49-F238E27FC236}">
                <a16:creationId xmlns:a16="http://schemas.microsoft.com/office/drawing/2014/main" id="{6D34D168-10A8-4291-B458-B5C3BB3B5ADB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32" y="4631124"/>
            <a:ext cx="659380" cy="1070872"/>
          </a:xfrm>
          <a:prstGeom prst="rect">
            <a:avLst/>
          </a:prstGeom>
        </p:spPr>
      </p:pic>
      <p:pic>
        <p:nvPicPr>
          <p:cNvPr id="93" name="Obraz 92">
            <a:extLst>
              <a:ext uri="{FF2B5EF4-FFF2-40B4-BE49-F238E27FC236}">
                <a16:creationId xmlns:a16="http://schemas.microsoft.com/office/drawing/2014/main" id="{72B63624-3368-4220-9B12-3315009DD990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499" y="4678180"/>
            <a:ext cx="1005322" cy="1005322"/>
          </a:xfrm>
          <a:prstGeom prst="rect">
            <a:avLst/>
          </a:prstGeom>
        </p:spPr>
      </p:pic>
      <p:pic>
        <p:nvPicPr>
          <p:cNvPr id="95" name="Obraz 94" descr="Obraz zawierający tekst&#10;&#10;Opis wygenerowany automatycznie">
            <a:extLst>
              <a:ext uri="{FF2B5EF4-FFF2-40B4-BE49-F238E27FC236}">
                <a16:creationId xmlns:a16="http://schemas.microsoft.com/office/drawing/2014/main" id="{C10CAFD5-4714-4D3D-A61C-958BD4B4F0E9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896" y="4953459"/>
            <a:ext cx="1021318" cy="438315"/>
          </a:xfrm>
          <a:prstGeom prst="rect">
            <a:avLst/>
          </a:prstGeom>
        </p:spPr>
      </p:pic>
      <p:pic>
        <p:nvPicPr>
          <p:cNvPr id="97" name="Obraz 96" descr="Obraz zawierający tekst&#10;&#10;Opis wygenerowany automatycznie">
            <a:extLst>
              <a:ext uri="{FF2B5EF4-FFF2-40B4-BE49-F238E27FC236}">
                <a16:creationId xmlns:a16="http://schemas.microsoft.com/office/drawing/2014/main" id="{9C36D3D4-632E-48A9-9D1A-F286ED18E703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629" y="4912006"/>
            <a:ext cx="1043041" cy="525595"/>
          </a:xfrm>
          <a:prstGeom prst="rect">
            <a:avLst/>
          </a:prstGeom>
        </p:spPr>
      </p:pic>
      <p:pic>
        <p:nvPicPr>
          <p:cNvPr id="99" name="Obraz 98" descr="Obraz zawierający tekst, clipart&#10;&#10;Opis wygenerowany automatycznie">
            <a:extLst>
              <a:ext uri="{FF2B5EF4-FFF2-40B4-BE49-F238E27FC236}">
                <a16:creationId xmlns:a16="http://schemas.microsoft.com/office/drawing/2014/main" id="{3F59151B-E4A0-4DC5-92AE-58D6D66E81C9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177" y="5042861"/>
            <a:ext cx="1053297" cy="239284"/>
          </a:xfrm>
          <a:prstGeom prst="rect">
            <a:avLst/>
          </a:prstGeom>
        </p:spPr>
      </p:pic>
      <p:pic>
        <p:nvPicPr>
          <p:cNvPr id="101" name="Obraz 100">
            <a:extLst>
              <a:ext uri="{FF2B5EF4-FFF2-40B4-BE49-F238E27FC236}">
                <a16:creationId xmlns:a16="http://schemas.microsoft.com/office/drawing/2014/main" id="{1E0005EC-9466-48F2-A535-B0786696380B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227" y="4718665"/>
            <a:ext cx="1018600" cy="898765"/>
          </a:xfrm>
          <a:prstGeom prst="rect">
            <a:avLst/>
          </a:prstGeom>
        </p:spPr>
      </p:pic>
      <p:pic>
        <p:nvPicPr>
          <p:cNvPr id="103" name="Obraz 102">
            <a:extLst>
              <a:ext uri="{FF2B5EF4-FFF2-40B4-BE49-F238E27FC236}">
                <a16:creationId xmlns:a16="http://schemas.microsoft.com/office/drawing/2014/main" id="{093CA216-DA67-4E29-9A48-73C898531576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441" y="4652034"/>
            <a:ext cx="1018804" cy="1018804"/>
          </a:xfrm>
          <a:prstGeom prst="rect">
            <a:avLst/>
          </a:prstGeom>
        </p:spPr>
      </p:pic>
      <p:pic>
        <p:nvPicPr>
          <p:cNvPr id="105" name="Obraz 104" descr="Obraz zawierający tekst&#10;&#10;Opis wygenerowany automatycznie">
            <a:extLst>
              <a:ext uri="{FF2B5EF4-FFF2-40B4-BE49-F238E27FC236}">
                <a16:creationId xmlns:a16="http://schemas.microsoft.com/office/drawing/2014/main" id="{30526F5B-4196-4A4E-9468-07EA568A4CA4}"/>
              </a:ext>
            </a:extLst>
          </p:cNvPr>
          <p:cNvPicPr>
            <a:picLocks noChangeAspect="1"/>
          </p:cNvPicPr>
          <p:nvPr/>
        </p:nvPicPr>
        <p:blipFill rotWithShape="1"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84"/>
          <a:stretch/>
        </p:blipFill>
        <p:spPr>
          <a:xfrm>
            <a:off x="10439725" y="4815598"/>
            <a:ext cx="1035545" cy="673072"/>
          </a:xfrm>
          <a:prstGeom prst="rect">
            <a:avLst/>
          </a:prstGeom>
        </p:spPr>
      </p:pic>
      <p:pic>
        <p:nvPicPr>
          <p:cNvPr id="107" name="Obraz 106">
            <a:extLst>
              <a:ext uri="{FF2B5EF4-FFF2-40B4-BE49-F238E27FC236}">
                <a16:creationId xmlns:a16="http://schemas.microsoft.com/office/drawing/2014/main" id="{7BC0C9EF-01E2-4CFD-BE3A-6A1C51F423DD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6" y="450879"/>
            <a:ext cx="707923" cy="707923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4CA4DE4F-0557-4223-9215-7A9C1493790A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3910458" y="3720458"/>
            <a:ext cx="1089655" cy="52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901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34A7DF14-D62F-48DC-8149-9FA2DDB41280}"/>
              </a:ext>
            </a:extLst>
          </p:cNvPr>
          <p:cNvSpPr/>
          <p:nvPr/>
        </p:nvSpPr>
        <p:spPr>
          <a:xfrm>
            <a:off x="176981" y="6070436"/>
            <a:ext cx="3085362" cy="707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 descr="Obraz zawierający tekst&#10;&#10;Opis wygenerowany automatycznie">
            <a:extLst>
              <a:ext uri="{FF2B5EF4-FFF2-40B4-BE49-F238E27FC236}">
                <a16:creationId xmlns:a16="http://schemas.microsoft.com/office/drawing/2014/main" id="{2B1ECEC9-CAB7-4D0A-A02B-0E5193087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76" y="6199098"/>
            <a:ext cx="2674372" cy="462294"/>
          </a:xfrm>
          <a:prstGeom prst="rect">
            <a:avLst/>
          </a:prstGeom>
        </p:spPr>
      </p:pic>
      <p:sp>
        <p:nvSpPr>
          <p:cNvPr id="43" name="Tytuł 1">
            <a:extLst>
              <a:ext uri="{FF2B5EF4-FFF2-40B4-BE49-F238E27FC236}">
                <a16:creationId xmlns:a16="http://schemas.microsoft.com/office/drawing/2014/main" id="{4335AE6B-1AE1-4BC0-B76E-776B2BD576CE}"/>
              </a:ext>
            </a:extLst>
          </p:cNvPr>
          <p:cNvSpPr txBox="1">
            <a:spLocks/>
          </p:cNvSpPr>
          <p:nvPr/>
        </p:nvSpPr>
        <p:spPr>
          <a:xfrm>
            <a:off x="925123" y="151786"/>
            <a:ext cx="11259127" cy="13061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Organizacje popierające Dziesiątkę Rzecznika MŚP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6CF58C27-B432-4816-B80E-E5D7DF887543}"/>
              </a:ext>
            </a:extLst>
          </p:cNvPr>
          <p:cNvSpPr/>
          <p:nvPr/>
        </p:nvSpPr>
        <p:spPr>
          <a:xfrm>
            <a:off x="5112" y="351493"/>
            <a:ext cx="917373" cy="91737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5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267DF214-4C77-459E-B6D8-296D10D9D1D5}"/>
              </a:ext>
            </a:extLst>
          </p:cNvPr>
          <p:cNvSpPr txBox="1"/>
          <p:nvPr/>
        </p:nvSpPr>
        <p:spPr>
          <a:xfrm>
            <a:off x="1790267" y="1549201"/>
            <a:ext cx="1065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>
                <a:latin typeface="Arial" panose="020B0604020202020204" pitchFamily="34" charset="0"/>
                <a:cs typeface="Arial" panose="020B0604020202020204" pitchFamily="34" charset="0"/>
              </a:rPr>
              <a:t>Okręgowa Izba Mediatorów w Bydgoszczy</a:t>
            </a:r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az 5" descr="Obraz zawierający tekst, clipart&#10;&#10;Opis wygenerowany automatycznie">
            <a:extLst>
              <a:ext uri="{FF2B5EF4-FFF2-40B4-BE49-F238E27FC236}">
                <a16:creationId xmlns:a16="http://schemas.microsoft.com/office/drawing/2014/main" id="{F060B70B-0437-4B6A-9C8D-A9A76D71D7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36" y="1396131"/>
            <a:ext cx="947659" cy="1004171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D60D25A4-EAF7-48A8-BFF4-9B25518EE4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670" y="1393510"/>
            <a:ext cx="1003603" cy="1003603"/>
          </a:xfrm>
          <a:prstGeom prst="rect">
            <a:avLst/>
          </a:prstGeom>
        </p:spPr>
      </p:pic>
      <p:pic>
        <p:nvPicPr>
          <p:cNvPr id="24" name="Obraz 23" descr="Obraz zawierający tekst&#10;&#10;Opis wygenerowany automatycznie">
            <a:extLst>
              <a:ext uri="{FF2B5EF4-FFF2-40B4-BE49-F238E27FC236}">
                <a16:creationId xmlns:a16="http://schemas.microsoft.com/office/drawing/2014/main" id="{F3D54B78-3271-439F-ADE4-E7B2946D6A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574" y="1511009"/>
            <a:ext cx="1042581" cy="761084"/>
          </a:xfrm>
          <a:prstGeom prst="rect">
            <a:avLst/>
          </a:prstGeom>
        </p:spPr>
      </p:pic>
      <p:pic>
        <p:nvPicPr>
          <p:cNvPr id="30" name="Obraz 29">
            <a:extLst>
              <a:ext uri="{FF2B5EF4-FFF2-40B4-BE49-F238E27FC236}">
                <a16:creationId xmlns:a16="http://schemas.microsoft.com/office/drawing/2014/main" id="{A2E5E75D-AA1A-4391-9E9F-9EAD9B43C20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8" r="20164"/>
          <a:stretch/>
        </p:blipFill>
        <p:spPr>
          <a:xfrm>
            <a:off x="5063020" y="1418362"/>
            <a:ext cx="1011857" cy="957948"/>
          </a:xfrm>
          <a:prstGeom prst="rect">
            <a:avLst/>
          </a:prstGeom>
        </p:spPr>
      </p:pic>
      <p:pic>
        <p:nvPicPr>
          <p:cNvPr id="32" name="Obraz 31">
            <a:extLst>
              <a:ext uri="{FF2B5EF4-FFF2-40B4-BE49-F238E27FC236}">
                <a16:creationId xmlns:a16="http://schemas.microsoft.com/office/drawing/2014/main" id="{0DD6C5B7-4B90-43F4-860A-24DC237D45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999" y="1553197"/>
            <a:ext cx="1053939" cy="699882"/>
          </a:xfrm>
          <a:prstGeom prst="rect">
            <a:avLst/>
          </a:prstGeom>
        </p:spPr>
      </p:pic>
      <p:pic>
        <p:nvPicPr>
          <p:cNvPr id="34" name="Obraz 33">
            <a:extLst>
              <a:ext uri="{FF2B5EF4-FFF2-40B4-BE49-F238E27FC236}">
                <a16:creationId xmlns:a16="http://schemas.microsoft.com/office/drawing/2014/main" id="{BC783F8D-7BC0-4209-8BE3-6EA9810544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695" y="1725864"/>
            <a:ext cx="1054262" cy="341635"/>
          </a:xfrm>
          <a:prstGeom prst="rect">
            <a:avLst/>
          </a:prstGeom>
        </p:spPr>
      </p:pic>
      <p:pic>
        <p:nvPicPr>
          <p:cNvPr id="36" name="Obraz 35">
            <a:extLst>
              <a:ext uri="{FF2B5EF4-FFF2-40B4-BE49-F238E27FC236}">
                <a16:creationId xmlns:a16="http://schemas.microsoft.com/office/drawing/2014/main" id="{0F9B7B7E-4CE8-4DE8-B1E4-14F05777A29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056" y="1682043"/>
            <a:ext cx="1020920" cy="461305"/>
          </a:xfrm>
          <a:prstGeom prst="rect">
            <a:avLst/>
          </a:prstGeom>
        </p:spPr>
      </p:pic>
      <p:pic>
        <p:nvPicPr>
          <p:cNvPr id="38" name="Obraz 37" descr="Obraz zawierający tekst, clipart&#10;&#10;Opis wygenerowany automatycznie">
            <a:extLst>
              <a:ext uri="{FF2B5EF4-FFF2-40B4-BE49-F238E27FC236}">
                <a16:creationId xmlns:a16="http://schemas.microsoft.com/office/drawing/2014/main" id="{46DA5A1B-1F58-4C49-9742-7BE884D79E8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71" r="33933"/>
          <a:stretch/>
        </p:blipFill>
        <p:spPr>
          <a:xfrm>
            <a:off x="9564491" y="1401355"/>
            <a:ext cx="679187" cy="987506"/>
          </a:xfrm>
          <a:prstGeom prst="rect">
            <a:avLst/>
          </a:prstGeom>
        </p:spPr>
      </p:pic>
      <p:pic>
        <p:nvPicPr>
          <p:cNvPr id="40" name="Obraz 39" descr="Obraz zawierający tekst, clipart&#10;&#10;Opis wygenerowany automatycznie">
            <a:extLst>
              <a:ext uri="{FF2B5EF4-FFF2-40B4-BE49-F238E27FC236}">
                <a16:creationId xmlns:a16="http://schemas.microsoft.com/office/drawing/2014/main" id="{9175F148-7A59-466F-B558-BFEAE8FB5A8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156" y="1724354"/>
            <a:ext cx="1066632" cy="337006"/>
          </a:xfrm>
          <a:prstGeom prst="rect">
            <a:avLst/>
          </a:prstGeom>
        </p:spPr>
      </p:pic>
      <p:sp>
        <p:nvSpPr>
          <p:cNvPr id="41" name="pole tekstowe 40">
            <a:extLst>
              <a:ext uri="{FF2B5EF4-FFF2-40B4-BE49-F238E27FC236}">
                <a16:creationId xmlns:a16="http://schemas.microsoft.com/office/drawing/2014/main" id="{698C1BFF-16CB-4D34-86EB-23A1801A0FBB}"/>
              </a:ext>
            </a:extLst>
          </p:cNvPr>
          <p:cNvSpPr txBox="1"/>
          <p:nvPr/>
        </p:nvSpPr>
        <p:spPr>
          <a:xfrm>
            <a:off x="10426714" y="4880109"/>
            <a:ext cx="10654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>
                <a:latin typeface="Arial" panose="020B0604020202020204" pitchFamily="34" charset="0"/>
                <a:cs typeface="Arial" panose="020B0604020202020204" pitchFamily="34" charset="0"/>
              </a:rPr>
              <a:t>Polsko-Arabska Izba KIG</a:t>
            </a:r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Obraz 44">
            <a:extLst>
              <a:ext uri="{FF2B5EF4-FFF2-40B4-BE49-F238E27FC236}">
                <a16:creationId xmlns:a16="http://schemas.microsoft.com/office/drawing/2014/main" id="{F9B1C109-337D-407C-9CE5-276717D7C7C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45" y="2621327"/>
            <a:ext cx="988620" cy="699943"/>
          </a:xfrm>
          <a:prstGeom prst="rect">
            <a:avLst/>
          </a:prstGeom>
        </p:spPr>
      </p:pic>
      <p:pic>
        <p:nvPicPr>
          <p:cNvPr id="47" name="Obraz 46" descr="Obraz zawierający tekst&#10;&#10;Opis wygenerowany automatycznie">
            <a:extLst>
              <a:ext uri="{FF2B5EF4-FFF2-40B4-BE49-F238E27FC236}">
                <a16:creationId xmlns:a16="http://schemas.microsoft.com/office/drawing/2014/main" id="{E5C6251B-4BD6-4596-8A33-1162B39A16C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503" y="2513854"/>
            <a:ext cx="1025846" cy="934174"/>
          </a:xfrm>
          <a:prstGeom prst="rect">
            <a:avLst/>
          </a:prstGeom>
        </p:spPr>
      </p:pic>
      <p:pic>
        <p:nvPicPr>
          <p:cNvPr id="49" name="Obraz 48">
            <a:extLst>
              <a:ext uri="{FF2B5EF4-FFF2-40B4-BE49-F238E27FC236}">
                <a16:creationId xmlns:a16="http://schemas.microsoft.com/office/drawing/2014/main" id="{82D3B4F6-EE18-478D-A762-0917AEADC07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128" y="2513853"/>
            <a:ext cx="893150" cy="942865"/>
          </a:xfrm>
          <a:prstGeom prst="rect">
            <a:avLst/>
          </a:prstGeom>
        </p:spPr>
      </p:pic>
      <p:pic>
        <p:nvPicPr>
          <p:cNvPr id="51" name="Obraz 50">
            <a:extLst>
              <a:ext uri="{FF2B5EF4-FFF2-40B4-BE49-F238E27FC236}">
                <a16:creationId xmlns:a16="http://schemas.microsoft.com/office/drawing/2014/main" id="{BBEE9609-0470-4D03-810D-21A604A2BF1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385" y="2468979"/>
            <a:ext cx="1014898" cy="1014898"/>
          </a:xfrm>
          <a:prstGeom prst="rect">
            <a:avLst/>
          </a:prstGeom>
        </p:spPr>
      </p:pic>
      <p:pic>
        <p:nvPicPr>
          <p:cNvPr id="53" name="Obraz 52" descr="Obraz zawierający tekst&#10;&#10;Opis wygenerowany automatycznie">
            <a:extLst>
              <a:ext uri="{FF2B5EF4-FFF2-40B4-BE49-F238E27FC236}">
                <a16:creationId xmlns:a16="http://schemas.microsoft.com/office/drawing/2014/main" id="{516E1224-DA9F-41D0-BE32-744A062C77A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122" y="2791247"/>
            <a:ext cx="1035853" cy="414746"/>
          </a:xfrm>
          <a:prstGeom prst="rect">
            <a:avLst/>
          </a:prstGeom>
        </p:spPr>
      </p:pic>
      <p:pic>
        <p:nvPicPr>
          <p:cNvPr id="55" name="Obraz 54">
            <a:extLst>
              <a:ext uri="{FF2B5EF4-FFF2-40B4-BE49-F238E27FC236}">
                <a16:creationId xmlns:a16="http://schemas.microsoft.com/office/drawing/2014/main" id="{8C7DB52F-E792-43D1-AC3C-AD3C43DDA31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599" y="2845527"/>
            <a:ext cx="1052163" cy="300311"/>
          </a:xfrm>
          <a:prstGeom prst="rect">
            <a:avLst/>
          </a:prstGeom>
        </p:spPr>
      </p:pic>
      <p:pic>
        <p:nvPicPr>
          <p:cNvPr id="57" name="Obraz 56">
            <a:extLst>
              <a:ext uri="{FF2B5EF4-FFF2-40B4-BE49-F238E27FC236}">
                <a16:creationId xmlns:a16="http://schemas.microsoft.com/office/drawing/2014/main" id="{2B235BD5-4F6B-46F6-AD75-2F68DEA5B6A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536" y="2470276"/>
            <a:ext cx="1005453" cy="1005453"/>
          </a:xfrm>
          <a:prstGeom prst="rect">
            <a:avLst/>
          </a:prstGeom>
        </p:spPr>
      </p:pic>
      <p:pic>
        <p:nvPicPr>
          <p:cNvPr id="59" name="Obraz 58" descr="Obraz zawierający tekst&#10;&#10;Opis wygenerowany automatycznie">
            <a:extLst>
              <a:ext uri="{FF2B5EF4-FFF2-40B4-BE49-F238E27FC236}">
                <a16:creationId xmlns:a16="http://schemas.microsoft.com/office/drawing/2014/main" id="{B5AE0A91-EE49-4A6C-8AF9-FF93FFB6D05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820" y="2790111"/>
            <a:ext cx="1037430" cy="418887"/>
          </a:xfrm>
          <a:prstGeom prst="rect">
            <a:avLst/>
          </a:prstGeom>
        </p:spPr>
      </p:pic>
      <p:pic>
        <p:nvPicPr>
          <p:cNvPr id="61" name="Obraz 60" descr="Obraz zawierający tekst&#10;&#10;Opis wygenerowany automatycznie">
            <a:extLst>
              <a:ext uri="{FF2B5EF4-FFF2-40B4-BE49-F238E27FC236}">
                <a16:creationId xmlns:a16="http://schemas.microsoft.com/office/drawing/2014/main" id="{D23D47BF-1D00-4419-890D-0E5AB18AF69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960" y="2649660"/>
            <a:ext cx="1016433" cy="714044"/>
          </a:xfrm>
          <a:prstGeom prst="rect">
            <a:avLst/>
          </a:prstGeom>
        </p:spPr>
      </p:pic>
      <p:pic>
        <p:nvPicPr>
          <p:cNvPr id="63" name="Obraz 62">
            <a:extLst>
              <a:ext uri="{FF2B5EF4-FFF2-40B4-BE49-F238E27FC236}">
                <a16:creationId xmlns:a16="http://schemas.microsoft.com/office/drawing/2014/main" id="{A3724738-6BB1-4CAA-8C3B-4B447A5AD765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6" t="13737" r="17095" b="14550"/>
          <a:stretch/>
        </p:blipFill>
        <p:spPr>
          <a:xfrm>
            <a:off x="10440206" y="2672207"/>
            <a:ext cx="1042582" cy="631620"/>
          </a:xfrm>
          <a:prstGeom prst="rect">
            <a:avLst/>
          </a:prstGeom>
        </p:spPr>
      </p:pic>
      <p:pic>
        <p:nvPicPr>
          <p:cNvPr id="65" name="Obraz 64">
            <a:extLst>
              <a:ext uri="{FF2B5EF4-FFF2-40B4-BE49-F238E27FC236}">
                <a16:creationId xmlns:a16="http://schemas.microsoft.com/office/drawing/2014/main" id="{69EB36CB-1186-455E-804B-0FF234C21B3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93" y="3536844"/>
            <a:ext cx="1028159" cy="1028159"/>
          </a:xfrm>
          <a:prstGeom prst="rect">
            <a:avLst/>
          </a:prstGeom>
        </p:spPr>
      </p:pic>
      <p:pic>
        <p:nvPicPr>
          <p:cNvPr id="67" name="Obraz 66" descr="Obraz zawierający tekst&#10;&#10;Opis wygenerowany automatycznie">
            <a:extLst>
              <a:ext uri="{FF2B5EF4-FFF2-40B4-BE49-F238E27FC236}">
                <a16:creationId xmlns:a16="http://schemas.microsoft.com/office/drawing/2014/main" id="{BAF7EE21-CCF3-4A3F-97BA-A5AEC3AFB6A3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225" y="3770213"/>
            <a:ext cx="1046174" cy="555780"/>
          </a:xfrm>
          <a:prstGeom prst="rect">
            <a:avLst/>
          </a:prstGeom>
        </p:spPr>
      </p:pic>
      <p:pic>
        <p:nvPicPr>
          <p:cNvPr id="69" name="Obraz 68" descr="Obraz zawierający tekst&#10;&#10;Opis wygenerowany automatycznie">
            <a:extLst>
              <a:ext uri="{FF2B5EF4-FFF2-40B4-BE49-F238E27FC236}">
                <a16:creationId xmlns:a16="http://schemas.microsoft.com/office/drawing/2014/main" id="{4BFEC77F-18C3-4B5F-A244-A44004CAC045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910" y="3724032"/>
            <a:ext cx="1021743" cy="681162"/>
          </a:xfrm>
          <a:prstGeom prst="rect">
            <a:avLst/>
          </a:prstGeom>
        </p:spPr>
      </p:pic>
      <p:pic>
        <p:nvPicPr>
          <p:cNvPr id="71" name="Obraz 70">
            <a:extLst>
              <a:ext uri="{FF2B5EF4-FFF2-40B4-BE49-F238E27FC236}">
                <a16:creationId xmlns:a16="http://schemas.microsoft.com/office/drawing/2014/main" id="{D31A318D-B707-41AF-80F6-5CD19AB16CA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651" y="3536844"/>
            <a:ext cx="1014897" cy="1014897"/>
          </a:xfrm>
          <a:prstGeom prst="rect">
            <a:avLst/>
          </a:prstGeom>
        </p:spPr>
      </p:pic>
      <p:pic>
        <p:nvPicPr>
          <p:cNvPr id="73" name="Obraz 72">
            <a:extLst>
              <a:ext uri="{FF2B5EF4-FFF2-40B4-BE49-F238E27FC236}">
                <a16:creationId xmlns:a16="http://schemas.microsoft.com/office/drawing/2014/main" id="{7D30EE01-FCBE-4E90-9635-DBFEFD99FD77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139" y="3927891"/>
            <a:ext cx="989764" cy="240493"/>
          </a:xfrm>
          <a:prstGeom prst="rect">
            <a:avLst/>
          </a:prstGeom>
        </p:spPr>
      </p:pic>
      <p:pic>
        <p:nvPicPr>
          <p:cNvPr id="75" name="Obraz 74">
            <a:extLst>
              <a:ext uri="{FF2B5EF4-FFF2-40B4-BE49-F238E27FC236}">
                <a16:creationId xmlns:a16="http://schemas.microsoft.com/office/drawing/2014/main" id="{5D946A21-B2C5-4DB6-B4F7-79954F8E1541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567" y="3638575"/>
            <a:ext cx="1019589" cy="849657"/>
          </a:xfrm>
          <a:prstGeom prst="rect">
            <a:avLst/>
          </a:prstGeom>
        </p:spPr>
      </p:pic>
      <p:pic>
        <p:nvPicPr>
          <p:cNvPr id="77" name="Obraz 76">
            <a:extLst>
              <a:ext uri="{FF2B5EF4-FFF2-40B4-BE49-F238E27FC236}">
                <a16:creationId xmlns:a16="http://schemas.microsoft.com/office/drawing/2014/main" id="{9C94AFB0-A74F-4AC6-9088-7502F056C7FA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361" y="3558915"/>
            <a:ext cx="1002059" cy="1002059"/>
          </a:xfrm>
          <a:prstGeom prst="rect">
            <a:avLst/>
          </a:prstGeom>
        </p:spPr>
      </p:pic>
      <p:pic>
        <p:nvPicPr>
          <p:cNvPr id="79" name="Obraz 78" descr="Obraz zawierający tekst&#10;&#10;Opis wygenerowany automatycznie">
            <a:extLst>
              <a:ext uri="{FF2B5EF4-FFF2-40B4-BE49-F238E27FC236}">
                <a16:creationId xmlns:a16="http://schemas.microsoft.com/office/drawing/2014/main" id="{3428D36E-4E5E-4342-BFE8-0CEE1054C9B8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063" y="3915745"/>
            <a:ext cx="1040791" cy="239360"/>
          </a:xfrm>
          <a:prstGeom prst="rect">
            <a:avLst/>
          </a:prstGeom>
        </p:spPr>
      </p:pic>
      <p:pic>
        <p:nvPicPr>
          <p:cNvPr id="81" name="Obraz 80" descr="Obraz zawierający tekst, znak&#10;&#10;Opis wygenerowany automatycznie">
            <a:extLst>
              <a:ext uri="{FF2B5EF4-FFF2-40B4-BE49-F238E27FC236}">
                <a16:creationId xmlns:a16="http://schemas.microsoft.com/office/drawing/2014/main" id="{E2C21A5F-8575-4950-867C-EA03511EF41E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197" y="3909363"/>
            <a:ext cx="1000376" cy="299112"/>
          </a:xfrm>
          <a:prstGeom prst="rect">
            <a:avLst/>
          </a:prstGeom>
        </p:spPr>
      </p:pic>
      <p:pic>
        <p:nvPicPr>
          <p:cNvPr id="83" name="Obraz 82">
            <a:extLst>
              <a:ext uri="{FF2B5EF4-FFF2-40B4-BE49-F238E27FC236}">
                <a16:creationId xmlns:a16="http://schemas.microsoft.com/office/drawing/2014/main" id="{8E66E3E0-FBCE-4F76-8BC3-4FA2F6974D6D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018" y="3937379"/>
            <a:ext cx="1052103" cy="206745"/>
          </a:xfrm>
          <a:prstGeom prst="rect">
            <a:avLst/>
          </a:prstGeom>
        </p:spPr>
      </p:pic>
      <p:pic>
        <p:nvPicPr>
          <p:cNvPr id="85" name="Obraz 84">
            <a:extLst>
              <a:ext uri="{FF2B5EF4-FFF2-40B4-BE49-F238E27FC236}">
                <a16:creationId xmlns:a16="http://schemas.microsoft.com/office/drawing/2014/main" id="{90EBC2AB-1A51-4EFF-BDC3-C08F64B23AAF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20" y="4854348"/>
            <a:ext cx="1008251" cy="604951"/>
          </a:xfrm>
          <a:prstGeom prst="rect">
            <a:avLst/>
          </a:prstGeom>
        </p:spPr>
      </p:pic>
      <p:pic>
        <p:nvPicPr>
          <p:cNvPr id="87" name="Obraz 86" descr="Obraz zawierający tekst&#10;&#10;Opis wygenerowany automatycznie">
            <a:extLst>
              <a:ext uri="{FF2B5EF4-FFF2-40B4-BE49-F238E27FC236}">
                <a16:creationId xmlns:a16="http://schemas.microsoft.com/office/drawing/2014/main" id="{95EDE112-37E4-40AB-8B32-0CB988B0C4DE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624" y="4917464"/>
            <a:ext cx="1053045" cy="582313"/>
          </a:xfrm>
          <a:prstGeom prst="rect">
            <a:avLst/>
          </a:prstGeom>
        </p:spPr>
      </p:pic>
      <p:pic>
        <p:nvPicPr>
          <p:cNvPr id="89" name="Obraz 88">
            <a:extLst>
              <a:ext uri="{FF2B5EF4-FFF2-40B4-BE49-F238E27FC236}">
                <a16:creationId xmlns:a16="http://schemas.microsoft.com/office/drawing/2014/main" id="{9F86A40A-2A16-435A-AE34-E46BC3DE91E4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3" r="10861"/>
          <a:stretch/>
        </p:blipFill>
        <p:spPr>
          <a:xfrm>
            <a:off x="2919991" y="4600742"/>
            <a:ext cx="946841" cy="1132643"/>
          </a:xfrm>
          <a:prstGeom prst="rect">
            <a:avLst/>
          </a:prstGeom>
        </p:spPr>
      </p:pic>
      <p:pic>
        <p:nvPicPr>
          <p:cNvPr id="91" name="Obraz 90" descr="Obraz zawierający tekst&#10;&#10;Opis wygenerowany automatycznie">
            <a:extLst>
              <a:ext uri="{FF2B5EF4-FFF2-40B4-BE49-F238E27FC236}">
                <a16:creationId xmlns:a16="http://schemas.microsoft.com/office/drawing/2014/main" id="{508F63A6-A067-4A2E-92F0-62366F974EE8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561" y="4976977"/>
            <a:ext cx="1023900" cy="399293"/>
          </a:xfrm>
          <a:prstGeom prst="rect">
            <a:avLst/>
          </a:prstGeom>
        </p:spPr>
      </p:pic>
      <p:pic>
        <p:nvPicPr>
          <p:cNvPr id="93" name="Obraz 92">
            <a:extLst>
              <a:ext uri="{FF2B5EF4-FFF2-40B4-BE49-F238E27FC236}">
                <a16:creationId xmlns:a16="http://schemas.microsoft.com/office/drawing/2014/main" id="{61B28A56-A25E-4181-BDFB-98527B88AD3D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908" y="4989756"/>
            <a:ext cx="1050008" cy="444351"/>
          </a:xfrm>
          <a:prstGeom prst="rect">
            <a:avLst/>
          </a:prstGeom>
        </p:spPr>
      </p:pic>
      <p:pic>
        <p:nvPicPr>
          <p:cNvPr id="95" name="Obraz 94" descr="Obraz zawierający tekst, clipart&#10;&#10;Opis wygenerowany automatycznie">
            <a:extLst>
              <a:ext uri="{FF2B5EF4-FFF2-40B4-BE49-F238E27FC236}">
                <a16:creationId xmlns:a16="http://schemas.microsoft.com/office/drawing/2014/main" id="{6EF8353B-5F6A-42E2-B734-3C8A3E21F4C3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330" y="4661405"/>
            <a:ext cx="1020572" cy="1020572"/>
          </a:xfrm>
          <a:prstGeom prst="rect">
            <a:avLst/>
          </a:prstGeom>
        </p:spPr>
      </p:pic>
      <p:pic>
        <p:nvPicPr>
          <p:cNvPr id="97" name="Obraz 96" descr="Obraz zawierający tekst&#10;&#10;Opis wygenerowany automatycznie">
            <a:extLst>
              <a:ext uri="{FF2B5EF4-FFF2-40B4-BE49-F238E27FC236}">
                <a16:creationId xmlns:a16="http://schemas.microsoft.com/office/drawing/2014/main" id="{200572ED-FD93-4748-BE59-8256FEBB682E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736" y="5033460"/>
            <a:ext cx="1045701" cy="299005"/>
          </a:xfrm>
          <a:prstGeom prst="rect">
            <a:avLst/>
          </a:prstGeom>
        </p:spPr>
      </p:pic>
      <p:pic>
        <p:nvPicPr>
          <p:cNvPr id="99" name="Obraz 98">
            <a:extLst>
              <a:ext uri="{FF2B5EF4-FFF2-40B4-BE49-F238E27FC236}">
                <a16:creationId xmlns:a16="http://schemas.microsoft.com/office/drawing/2014/main" id="{469C983F-5DA5-484D-BDFE-C87BFBE519A4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233" y="4977617"/>
            <a:ext cx="1037223" cy="451497"/>
          </a:xfrm>
          <a:prstGeom prst="rect">
            <a:avLst/>
          </a:prstGeom>
        </p:spPr>
      </p:pic>
      <p:pic>
        <p:nvPicPr>
          <p:cNvPr id="101" name="Obraz 100" descr="Obraz zawierający tekst, znak&#10;&#10;Opis wygenerowany automatycznie">
            <a:extLst>
              <a:ext uri="{FF2B5EF4-FFF2-40B4-BE49-F238E27FC236}">
                <a16:creationId xmlns:a16="http://schemas.microsoft.com/office/drawing/2014/main" id="{EA5D7CA7-608E-4650-B8EF-39DB552ECB9B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723" y="4948256"/>
            <a:ext cx="1023201" cy="524586"/>
          </a:xfrm>
          <a:prstGeom prst="rect">
            <a:avLst/>
          </a:prstGeom>
        </p:spPr>
      </p:pic>
      <p:pic>
        <p:nvPicPr>
          <p:cNvPr id="103" name="Obraz 102">
            <a:extLst>
              <a:ext uri="{FF2B5EF4-FFF2-40B4-BE49-F238E27FC236}">
                <a16:creationId xmlns:a16="http://schemas.microsoft.com/office/drawing/2014/main" id="{C962E32F-0D23-4BBC-96BB-2D2B6CA7EB78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6" y="450879"/>
            <a:ext cx="707923" cy="70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647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34A7DF14-D62F-48DC-8149-9FA2DDB41280}"/>
              </a:ext>
            </a:extLst>
          </p:cNvPr>
          <p:cNvSpPr/>
          <p:nvPr/>
        </p:nvSpPr>
        <p:spPr>
          <a:xfrm>
            <a:off x="176981" y="6070436"/>
            <a:ext cx="3085362" cy="707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 descr="Obraz zawierający tekst&#10;&#10;Opis wygenerowany automatycznie">
            <a:extLst>
              <a:ext uri="{FF2B5EF4-FFF2-40B4-BE49-F238E27FC236}">
                <a16:creationId xmlns:a16="http://schemas.microsoft.com/office/drawing/2014/main" id="{2B1ECEC9-CAB7-4D0A-A02B-0E5193087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76" y="6199098"/>
            <a:ext cx="2674372" cy="462294"/>
          </a:xfrm>
          <a:prstGeom prst="rect">
            <a:avLst/>
          </a:prstGeom>
        </p:spPr>
      </p:pic>
      <p:sp>
        <p:nvSpPr>
          <p:cNvPr id="43" name="Tytuł 1">
            <a:extLst>
              <a:ext uri="{FF2B5EF4-FFF2-40B4-BE49-F238E27FC236}">
                <a16:creationId xmlns:a16="http://schemas.microsoft.com/office/drawing/2014/main" id="{4335AE6B-1AE1-4BC0-B76E-776B2BD576CE}"/>
              </a:ext>
            </a:extLst>
          </p:cNvPr>
          <p:cNvSpPr txBox="1">
            <a:spLocks/>
          </p:cNvSpPr>
          <p:nvPr/>
        </p:nvSpPr>
        <p:spPr>
          <a:xfrm>
            <a:off x="925123" y="151786"/>
            <a:ext cx="11259127" cy="13061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Organizacje popierające Dziesiątkę Rzecznika MŚP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6CF58C27-B432-4816-B80E-E5D7DF887543}"/>
              </a:ext>
            </a:extLst>
          </p:cNvPr>
          <p:cNvSpPr/>
          <p:nvPr/>
        </p:nvSpPr>
        <p:spPr>
          <a:xfrm>
            <a:off x="5112" y="351493"/>
            <a:ext cx="917373" cy="91737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5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0A0A2CF3-4446-48D9-8FEF-370F1E09C3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47" y="1619156"/>
            <a:ext cx="1031530" cy="57352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197E1BC6-BB0E-4675-B243-C73585238E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126" y="1384505"/>
            <a:ext cx="1021695" cy="1021695"/>
          </a:xfrm>
          <a:prstGeom prst="rect">
            <a:avLst/>
          </a:prstGeom>
        </p:spPr>
      </p:pic>
      <p:pic>
        <p:nvPicPr>
          <p:cNvPr id="24" name="Obraz 23" descr="Obraz zawierający tekst, znak&#10;&#10;Opis wygenerowany automatycznie">
            <a:extLst>
              <a:ext uri="{FF2B5EF4-FFF2-40B4-BE49-F238E27FC236}">
                <a16:creationId xmlns:a16="http://schemas.microsoft.com/office/drawing/2014/main" id="{E78806BE-FC27-4F61-851B-0E8F42C772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848" y="1761485"/>
            <a:ext cx="1025463" cy="265441"/>
          </a:xfrm>
          <a:prstGeom prst="rect">
            <a:avLst/>
          </a:prstGeom>
        </p:spPr>
      </p:pic>
      <p:pic>
        <p:nvPicPr>
          <p:cNvPr id="34" name="Obraz 33">
            <a:extLst>
              <a:ext uri="{FF2B5EF4-FFF2-40B4-BE49-F238E27FC236}">
                <a16:creationId xmlns:a16="http://schemas.microsoft.com/office/drawing/2014/main" id="{76BC92CF-BDE1-448F-8D01-4C6B113F0C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821" y="1405927"/>
            <a:ext cx="998370" cy="998370"/>
          </a:xfrm>
          <a:prstGeom prst="rect">
            <a:avLst/>
          </a:prstGeom>
        </p:spPr>
      </p:pic>
      <p:pic>
        <p:nvPicPr>
          <p:cNvPr id="36" name="Obraz 35" descr="Obraz zawierający tekst&#10;&#10;Opis wygenerowany automatycznie">
            <a:extLst>
              <a:ext uri="{FF2B5EF4-FFF2-40B4-BE49-F238E27FC236}">
                <a16:creationId xmlns:a16="http://schemas.microsoft.com/office/drawing/2014/main" id="{42D0E046-781D-427D-BD20-B3131DA887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625" y="1716086"/>
            <a:ext cx="1046294" cy="384583"/>
          </a:xfrm>
          <a:prstGeom prst="rect">
            <a:avLst/>
          </a:prstGeom>
        </p:spPr>
      </p:pic>
      <p:pic>
        <p:nvPicPr>
          <p:cNvPr id="38" name="Obraz 37">
            <a:extLst>
              <a:ext uri="{FF2B5EF4-FFF2-40B4-BE49-F238E27FC236}">
                <a16:creationId xmlns:a16="http://schemas.microsoft.com/office/drawing/2014/main" id="{C41E05F2-6514-4487-BD9D-3457FBC556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185" y="1700075"/>
            <a:ext cx="1034142" cy="400594"/>
          </a:xfrm>
          <a:prstGeom prst="rect">
            <a:avLst/>
          </a:prstGeom>
        </p:spPr>
      </p:pic>
      <p:pic>
        <p:nvPicPr>
          <p:cNvPr id="40" name="Obraz 39">
            <a:extLst>
              <a:ext uri="{FF2B5EF4-FFF2-40B4-BE49-F238E27FC236}">
                <a16:creationId xmlns:a16="http://schemas.microsoft.com/office/drawing/2014/main" id="{BF29322E-56CF-4EEA-926F-C49C77F2BD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075" y="1424399"/>
            <a:ext cx="959327" cy="959327"/>
          </a:xfrm>
          <a:prstGeom prst="rect">
            <a:avLst/>
          </a:prstGeom>
        </p:spPr>
      </p:pic>
      <p:pic>
        <p:nvPicPr>
          <p:cNvPr id="42" name="Obraz 41" descr="Obraz zawierający tekst, clipart&#10;&#10;Opis wygenerowany automatycznie">
            <a:extLst>
              <a:ext uri="{FF2B5EF4-FFF2-40B4-BE49-F238E27FC236}">
                <a16:creationId xmlns:a16="http://schemas.microsoft.com/office/drawing/2014/main" id="{16077F93-8521-4BFA-9FB7-70596273840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546" y="1760560"/>
            <a:ext cx="1033969" cy="268590"/>
          </a:xfrm>
          <a:prstGeom prst="rect">
            <a:avLst/>
          </a:prstGeom>
        </p:spPr>
      </p:pic>
      <p:pic>
        <p:nvPicPr>
          <p:cNvPr id="45" name="Obraz 44" descr="Obraz zawierający tekst, clipart&#10;&#10;Opis wygenerowany automatycznie">
            <a:extLst>
              <a:ext uri="{FF2B5EF4-FFF2-40B4-BE49-F238E27FC236}">
                <a16:creationId xmlns:a16="http://schemas.microsoft.com/office/drawing/2014/main" id="{1B91210D-7D57-4E89-BDBE-CDDA7619C83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27" y="2807870"/>
            <a:ext cx="1022125" cy="417935"/>
          </a:xfrm>
          <a:prstGeom prst="rect">
            <a:avLst/>
          </a:prstGeom>
        </p:spPr>
      </p:pic>
      <p:pic>
        <p:nvPicPr>
          <p:cNvPr id="47" name="Obraz 46" descr="Obraz zawierający tekst&#10;&#10;Opis wygenerowany automatycznie">
            <a:extLst>
              <a:ext uri="{FF2B5EF4-FFF2-40B4-BE49-F238E27FC236}">
                <a16:creationId xmlns:a16="http://schemas.microsoft.com/office/drawing/2014/main" id="{AB60B5B4-ACA6-4E4A-9B05-9FC73BEEE9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246" y="2847283"/>
            <a:ext cx="1017156" cy="360055"/>
          </a:xfrm>
          <a:prstGeom prst="rect">
            <a:avLst/>
          </a:prstGeom>
        </p:spPr>
      </p:pic>
      <p:pic>
        <p:nvPicPr>
          <p:cNvPr id="49" name="Obraz 48" descr="Obraz zawierający tekst&#10;&#10;Opis wygenerowany automatycznie">
            <a:extLst>
              <a:ext uri="{FF2B5EF4-FFF2-40B4-BE49-F238E27FC236}">
                <a16:creationId xmlns:a16="http://schemas.microsoft.com/office/drawing/2014/main" id="{DC96F33B-E977-4152-96FF-2DFC798D7BB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488" y="2853584"/>
            <a:ext cx="1078953" cy="321898"/>
          </a:xfrm>
          <a:prstGeom prst="rect">
            <a:avLst/>
          </a:prstGeom>
        </p:spPr>
      </p:pic>
      <p:pic>
        <p:nvPicPr>
          <p:cNvPr id="51" name="Obraz 50">
            <a:extLst>
              <a:ext uri="{FF2B5EF4-FFF2-40B4-BE49-F238E27FC236}">
                <a16:creationId xmlns:a16="http://schemas.microsoft.com/office/drawing/2014/main" id="{43D83C35-33A1-4124-9F55-4E2D421B63A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270" y="2746233"/>
            <a:ext cx="1038041" cy="519021"/>
          </a:xfrm>
          <a:prstGeom prst="rect">
            <a:avLst/>
          </a:prstGeom>
        </p:spPr>
      </p:pic>
      <p:pic>
        <p:nvPicPr>
          <p:cNvPr id="53" name="Obraz 52" descr="Obraz zawierający tekst, czarny&#10;&#10;Opis wygenerowany automatycznie">
            <a:extLst>
              <a:ext uri="{FF2B5EF4-FFF2-40B4-BE49-F238E27FC236}">
                <a16:creationId xmlns:a16="http://schemas.microsoft.com/office/drawing/2014/main" id="{CD3202D7-ABE7-4F39-A17D-2D9E4288F3F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315" y="2470243"/>
            <a:ext cx="1010184" cy="1010184"/>
          </a:xfrm>
          <a:prstGeom prst="rect">
            <a:avLst/>
          </a:prstGeom>
        </p:spPr>
      </p:pic>
      <p:pic>
        <p:nvPicPr>
          <p:cNvPr id="55" name="Obraz 54">
            <a:extLst>
              <a:ext uri="{FF2B5EF4-FFF2-40B4-BE49-F238E27FC236}">
                <a16:creationId xmlns:a16="http://schemas.microsoft.com/office/drawing/2014/main" id="{37ED5799-574C-4421-BCC1-AFB89F6BF4D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952" y="2451769"/>
            <a:ext cx="1028655" cy="1028655"/>
          </a:xfrm>
          <a:prstGeom prst="rect">
            <a:avLst/>
          </a:prstGeom>
        </p:spPr>
      </p:pic>
      <p:sp>
        <p:nvSpPr>
          <p:cNvPr id="57" name="pole tekstowe 56">
            <a:extLst>
              <a:ext uri="{FF2B5EF4-FFF2-40B4-BE49-F238E27FC236}">
                <a16:creationId xmlns:a16="http://schemas.microsoft.com/office/drawing/2014/main" id="{42D8A173-4A3A-4666-A85F-7D7E0F386F49}"/>
              </a:ext>
            </a:extLst>
          </p:cNvPr>
          <p:cNvSpPr txBox="1"/>
          <p:nvPr/>
        </p:nvSpPr>
        <p:spPr>
          <a:xfrm>
            <a:off x="1721467" y="4913475"/>
            <a:ext cx="11972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>
                <a:latin typeface="Arial" panose="020B0604020202020204" pitchFamily="34" charset="0"/>
                <a:cs typeface="Arial" panose="020B0604020202020204" pitchFamily="34" charset="0"/>
              </a:rPr>
              <a:t>Stowarzyszenie Kupców Ziemi Łukowskiej</a:t>
            </a:r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9" name="Obraz 58">
            <a:extLst>
              <a:ext uri="{FF2B5EF4-FFF2-40B4-BE49-F238E27FC236}">
                <a16:creationId xmlns:a16="http://schemas.microsoft.com/office/drawing/2014/main" id="{2813BC97-A709-4E30-AC61-F27EE8003CC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720" y="2804519"/>
            <a:ext cx="1033427" cy="361699"/>
          </a:xfrm>
          <a:prstGeom prst="rect">
            <a:avLst/>
          </a:prstGeom>
        </p:spPr>
      </p:pic>
      <p:pic>
        <p:nvPicPr>
          <p:cNvPr id="61" name="Obraz 60">
            <a:extLst>
              <a:ext uri="{FF2B5EF4-FFF2-40B4-BE49-F238E27FC236}">
                <a16:creationId xmlns:a16="http://schemas.microsoft.com/office/drawing/2014/main" id="{24FFEBBA-3E9A-4615-82CC-DB404A42E72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527" y="2497951"/>
            <a:ext cx="1033948" cy="950565"/>
          </a:xfrm>
          <a:prstGeom prst="rect">
            <a:avLst/>
          </a:prstGeom>
        </p:spPr>
      </p:pic>
      <p:pic>
        <p:nvPicPr>
          <p:cNvPr id="63" name="Obraz 62">
            <a:extLst>
              <a:ext uri="{FF2B5EF4-FFF2-40B4-BE49-F238E27FC236}">
                <a16:creationId xmlns:a16="http://schemas.microsoft.com/office/drawing/2014/main" id="{9A05FA4C-1656-4F6A-A5CC-5EF0C857AF8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314" y="2759535"/>
            <a:ext cx="1091248" cy="426496"/>
          </a:xfrm>
          <a:prstGeom prst="rect">
            <a:avLst/>
          </a:prstGeom>
        </p:spPr>
      </p:pic>
      <p:pic>
        <p:nvPicPr>
          <p:cNvPr id="65" name="Obraz 64">
            <a:extLst>
              <a:ext uri="{FF2B5EF4-FFF2-40B4-BE49-F238E27FC236}">
                <a16:creationId xmlns:a16="http://schemas.microsoft.com/office/drawing/2014/main" id="{D62807E4-0A26-40C3-A323-118139872A6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001" y="2904988"/>
            <a:ext cx="1048650" cy="127832"/>
          </a:xfrm>
          <a:prstGeom prst="rect">
            <a:avLst/>
          </a:prstGeom>
        </p:spPr>
      </p:pic>
      <p:pic>
        <p:nvPicPr>
          <p:cNvPr id="67" name="Obraz 66">
            <a:extLst>
              <a:ext uri="{FF2B5EF4-FFF2-40B4-BE49-F238E27FC236}">
                <a16:creationId xmlns:a16="http://schemas.microsoft.com/office/drawing/2014/main" id="{E0476C2B-DD3B-4BE8-AF48-484887BAF0F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21" y="3552483"/>
            <a:ext cx="991687" cy="991687"/>
          </a:xfrm>
          <a:prstGeom prst="rect">
            <a:avLst/>
          </a:prstGeom>
        </p:spPr>
      </p:pic>
      <p:pic>
        <p:nvPicPr>
          <p:cNvPr id="69" name="Obraz 68" descr="Obraz zawierający tekst, znak&#10;&#10;Opis wygenerowany automatycznie">
            <a:extLst>
              <a:ext uri="{FF2B5EF4-FFF2-40B4-BE49-F238E27FC236}">
                <a16:creationId xmlns:a16="http://schemas.microsoft.com/office/drawing/2014/main" id="{B28E895B-D4C0-49B4-BF3B-B789EF96BF7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550" y="3824802"/>
            <a:ext cx="1072330" cy="414553"/>
          </a:xfrm>
          <a:prstGeom prst="rect">
            <a:avLst/>
          </a:prstGeom>
        </p:spPr>
      </p:pic>
      <p:pic>
        <p:nvPicPr>
          <p:cNvPr id="71" name="Obraz 70">
            <a:extLst>
              <a:ext uri="{FF2B5EF4-FFF2-40B4-BE49-F238E27FC236}">
                <a16:creationId xmlns:a16="http://schemas.microsoft.com/office/drawing/2014/main" id="{5B3D8051-4BFE-44DB-B736-9F459F9BC3B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027" y="3788226"/>
            <a:ext cx="1030630" cy="505323"/>
          </a:xfrm>
          <a:prstGeom prst="rect">
            <a:avLst/>
          </a:prstGeom>
        </p:spPr>
      </p:pic>
      <p:pic>
        <p:nvPicPr>
          <p:cNvPr id="73" name="Obraz 72">
            <a:extLst>
              <a:ext uri="{FF2B5EF4-FFF2-40B4-BE49-F238E27FC236}">
                <a16:creationId xmlns:a16="http://schemas.microsoft.com/office/drawing/2014/main" id="{D3AC065A-94E3-4665-B9BB-C3DA9ED0B90E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965" y="3964938"/>
            <a:ext cx="1033017" cy="151592"/>
          </a:xfrm>
          <a:prstGeom prst="rect">
            <a:avLst/>
          </a:prstGeom>
        </p:spPr>
      </p:pic>
      <p:pic>
        <p:nvPicPr>
          <p:cNvPr id="75" name="Obraz 74" descr="Obraz zawierający tekst&#10;&#10;Opis wygenerowany automatycznie">
            <a:extLst>
              <a:ext uri="{FF2B5EF4-FFF2-40B4-BE49-F238E27FC236}">
                <a16:creationId xmlns:a16="http://schemas.microsoft.com/office/drawing/2014/main" id="{729AC59B-8667-4271-B052-400B399DF25F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059" y="3914891"/>
            <a:ext cx="1042730" cy="231718"/>
          </a:xfrm>
          <a:prstGeom prst="rect">
            <a:avLst/>
          </a:prstGeom>
        </p:spPr>
      </p:pic>
      <p:pic>
        <p:nvPicPr>
          <p:cNvPr id="77" name="Obraz 76" descr="Obraz zawierający tekst, szkicowanie&#10;&#10;Opis wygenerowany automatycznie">
            <a:extLst>
              <a:ext uri="{FF2B5EF4-FFF2-40B4-BE49-F238E27FC236}">
                <a16:creationId xmlns:a16="http://schemas.microsoft.com/office/drawing/2014/main" id="{4A010E5D-A047-4EAD-A9D6-6509B0A8EBC3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574" y="3535558"/>
            <a:ext cx="1027216" cy="1027216"/>
          </a:xfrm>
          <a:prstGeom prst="rect">
            <a:avLst/>
          </a:prstGeom>
        </p:spPr>
      </p:pic>
      <p:pic>
        <p:nvPicPr>
          <p:cNvPr id="79" name="Obraz 78">
            <a:extLst>
              <a:ext uri="{FF2B5EF4-FFF2-40B4-BE49-F238E27FC236}">
                <a16:creationId xmlns:a16="http://schemas.microsoft.com/office/drawing/2014/main" id="{170C6A81-752E-4176-A138-E738C742BFCC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667" y="3818814"/>
            <a:ext cx="1033819" cy="489189"/>
          </a:xfrm>
          <a:prstGeom prst="rect">
            <a:avLst/>
          </a:prstGeom>
        </p:spPr>
      </p:pic>
      <p:pic>
        <p:nvPicPr>
          <p:cNvPr id="81" name="Obraz 80">
            <a:extLst>
              <a:ext uri="{FF2B5EF4-FFF2-40B4-BE49-F238E27FC236}">
                <a16:creationId xmlns:a16="http://schemas.microsoft.com/office/drawing/2014/main" id="{6A92D89D-8234-48B8-B655-624C452DCAEB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527" y="4008153"/>
            <a:ext cx="1036995" cy="129624"/>
          </a:xfrm>
          <a:prstGeom prst="rect">
            <a:avLst/>
          </a:prstGeom>
        </p:spPr>
      </p:pic>
      <p:pic>
        <p:nvPicPr>
          <p:cNvPr id="83" name="Obraz 82" descr="Obraz zawierający tekst&#10;&#10;Opis wygenerowany automatycznie">
            <a:extLst>
              <a:ext uri="{FF2B5EF4-FFF2-40B4-BE49-F238E27FC236}">
                <a16:creationId xmlns:a16="http://schemas.microsoft.com/office/drawing/2014/main" id="{AE2FEA17-8719-4FE2-8B4E-EBF3005D4E23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136" y="3796166"/>
            <a:ext cx="1017542" cy="571730"/>
          </a:xfrm>
          <a:prstGeom prst="rect">
            <a:avLst/>
          </a:prstGeom>
        </p:spPr>
      </p:pic>
      <p:pic>
        <p:nvPicPr>
          <p:cNvPr id="85" name="Obraz 84">
            <a:extLst>
              <a:ext uri="{FF2B5EF4-FFF2-40B4-BE49-F238E27FC236}">
                <a16:creationId xmlns:a16="http://schemas.microsoft.com/office/drawing/2014/main" id="{AC238487-C718-4FBA-A224-3E816023C3B9}"/>
              </a:ext>
            </a:extLst>
          </p:cNvPr>
          <p:cNvPicPr>
            <a:picLocks noChangeAspect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1" r="19932"/>
          <a:stretch/>
        </p:blipFill>
        <p:spPr>
          <a:xfrm>
            <a:off x="10451572" y="3611856"/>
            <a:ext cx="1011749" cy="906532"/>
          </a:xfrm>
          <a:prstGeom prst="rect">
            <a:avLst/>
          </a:prstGeom>
        </p:spPr>
      </p:pic>
      <p:pic>
        <p:nvPicPr>
          <p:cNvPr id="87" name="Obraz 86" descr="Obraz zawierający tekst&#10;&#10;Opis wygenerowany automatycznie">
            <a:extLst>
              <a:ext uri="{FF2B5EF4-FFF2-40B4-BE49-F238E27FC236}">
                <a16:creationId xmlns:a16="http://schemas.microsoft.com/office/drawing/2014/main" id="{9D53431C-32EB-4AAC-BFD1-F421720CED52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00" y="5022144"/>
            <a:ext cx="1024531" cy="309023"/>
          </a:xfrm>
          <a:prstGeom prst="rect">
            <a:avLst/>
          </a:prstGeom>
        </p:spPr>
      </p:pic>
      <p:pic>
        <p:nvPicPr>
          <p:cNvPr id="89" name="Obraz 88">
            <a:extLst>
              <a:ext uri="{FF2B5EF4-FFF2-40B4-BE49-F238E27FC236}">
                <a16:creationId xmlns:a16="http://schemas.microsoft.com/office/drawing/2014/main" id="{75114957-E453-4818-AA81-A470CCB6F689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833" y="4688449"/>
            <a:ext cx="987919" cy="987919"/>
          </a:xfrm>
          <a:prstGeom prst="rect">
            <a:avLst/>
          </a:prstGeom>
        </p:spPr>
      </p:pic>
      <p:pic>
        <p:nvPicPr>
          <p:cNvPr id="91" name="Obraz 90">
            <a:extLst>
              <a:ext uri="{FF2B5EF4-FFF2-40B4-BE49-F238E27FC236}">
                <a16:creationId xmlns:a16="http://schemas.microsoft.com/office/drawing/2014/main" id="{A8F042B8-5CFF-48F1-B90E-DAA65F61FF04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201" y="4849346"/>
            <a:ext cx="1028226" cy="644451"/>
          </a:xfrm>
          <a:prstGeom prst="rect">
            <a:avLst/>
          </a:prstGeom>
        </p:spPr>
      </p:pic>
      <p:pic>
        <p:nvPicPr>
          <p:cNvPr id="93" name="Obraz 92">
            <a:extLst>
              <a:ext uri="{FF2B5EF4-FFF2-40B4-BE49-F238E27FC236}">
                <a16:creationId xmlns:a16="http://schemas.microsoft.com/office/drawing/2014/main" id="{D436ACA0-4F20-4689-8268-9AAAE5DE4E21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967" y="4841877"/>
            <a:ext cx="1009141" cy="756856"/>
          </a:xfrm>
          <a:prstGeom prst="rect">
            <a:avLst/>
          </a:prstGeom>
        </p:spPr>
      </p:pic>
      <p:pic>
        <p:nvPicPr>
          <p:cNvPr id="95" name="Obraz 94">
            <a:extLst>
              <a:ext uri="{FF2B5EF4-FFF2-40B4-BE49-F238E27FC236}">
                <a16:creationId xmlns:a16="http://schemas.microsoft.com/office/drawing/2014/main" id="{70A0B779-72BF-42CF-84DC-59C73D99A6B7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826" y="4663003"/>
            <a:ext cx="1019144" cy="1019144"/>
          </a:xfrm>
          <a:prstGeom prst="rect">
            <a:avLst/>
          </a:prstGeom>
        </p:spPr>
      </p:pic>
      <p:pic>
        <p:nvPicPr>
          <p:cNvPr id="97" name="Obraz 96">
            <a:extLst>
              <a:ext uri="{FF2B5EF4-FFF2-40B4-BE49-F238E27FC236}">
                <a16:creationId xmlns:a16="http://schemas.microsoft.com/office/drawing/2014/main" id="{7B9302EA-DAF7-475B-8ED3-7AA761EBB7A6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272" y="4656302"/>
            <a:ext cx="1040073" cy="1054065"/>
          </a:xfrm>
          <a:prstGeom prst="rect">
            <a:avLst/>
          </a:prstGeom>
        </p:spPr>
      </p:pic>
      <p:pic>
        <p:nvPicPr>
          <p:cNvPr id="99" name="Obraz 98" descr="Obraz zawierający tekst, królowa, grafika wektorowa, flaga&#10;&#10;Opis wygenerowany automatycznie">
            <a:extLst>
              <a:ext uri="{FF2B5EF4-FFF2-40B4-BE49-F238E27FC236}">
                <a16:creationId xmlns:a16="http://schemas.microsoft.com/office/drawing/2014/main" id="{768F85D6-A5A5-45A0-AF17-7E59D3E98372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241" y="4655971"/>
            <a:ext cx="1025512" cy="1025512"/>
          </a:xfrm>
          <a:prstGeom prst="rect">
            <a:avLst/>
          </a:prstGeom>
        </p:spPr>
      </p:pic>
      <p:pic>
        <p:nvPicPr>
          <p:cNvPr id="101" name="Obraz 100">
            <a:extLst>
              <a:ext uri="{FF2B5EF4-FFF2-40B4-BE49-F238E27FC236}">
                <a16:creationId xmlns:a16="http://schemas.microsoft.com/office/drawing/2014/main" id="{DCB23852-929D-4565-9F16-5E4EF808A93D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912" y="4924250"/>
            <a:ext cx="1001623" cy="506345"/>
          </a:xfrm>
          <a:prstGeom prst="rect">
            <a:avLst/>
          </a:prstGeom>
        </p:spPr>
      </p:pic>
      <p:pic>
        <p:nvPicPr>
          <p:cNvPr id="103" name="Obraz 102">
            <a:extLst>
              <a:ext uri="{FF2B5EF4-FFF2-40B4-BE49-F238E27FC236}">
                <a16:creationId xmlns:a16="http://schemas.microsoft.com/office/drawing/2014/main" id="{3D02020D-26FA-4C20-A698-871F991FDE78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750" y="4828671"/>
            <a:ext cx="1001624" cy="667749"/>
          </a:xfrm>
          <a:prstGeom prst="rect">
            <a:avLst/>
          </a:prstGeom>
        </p:spPr>
      </p:pic>
      <p:pic>
        <p:nvPicPr>
          <p:cNvPr id="105" name="Obraz 104">
            <a:extLst>
              <a:ext uri="{FF2B5EF4-FFF2-40B4-BE49-F238E27FC236}">
                <a16:creationId xmlns:a16="http://schemas.microsoft.com/office/drawing/2014/main" id="{0531F8AB-8B66-4C1C-9ED6-EB32101951D4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6" y="450879"/>
            <a:ext cx="707923" cy="707923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FD4F3071-B750-4975-ADA3-A3483DEBC4A5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592154" y="1391453"/>
            <a:ext cx="1031530" cy="1031530"/>
          </a:xfrm>
          <a:prstGeom prst="rect">
            <a:avLst/>
          </a:prstGeom>
        </p:spPr>
      </p:pic>
      <p:pic>
        <p:nvPicPr>
          <p:cNvPr id="48" name="Obraz 47" descr="Rada RIPOK">
            <a:extLst>
              <a:ext uri="{FF2B5EF4-FFF2-40B4-BE49-F238E27FC236}">
                <a16:creationId xmlns:a16="http://schemas.microsoft.com/office/drawing/2014/main" id="{3E7351BF-ECCF-478F-92BB-89EAAAC36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82" y="1669433"/>
            <a:ext cx="1005364" cy="46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334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34A7DF14-D62F-48DC-8149-9FA2DDB41280}"/>
              </a:ext>
            </a:extLst>
          </p:cNvPr>
          <p:cNvSpPr/>
          <p:nvPr/>
        </p:nvSpPr>
        <p:spPr>
          <a:xfrm>
            <a:off x="176981" y="6070436"/>
            <a:ext cx="3085362" cy="707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 descr="Obraz zawierający tekst&#10;&#10;Opis wygenerowany automatycznie">
            <a:extLst>
              <a:ext uri="{FF2B5EF4-FFF2-40B4-BE49-F238E27FC236}">
                <a16:creationId xmlns:a16="http://schemas.microsoft.com/office/drawing/2014/main" id="{2B1ECEC9-CAB7-4D0A-A02B-0E5193087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76" y="6199098"/>
            <a:ext cx="2674372" cy="462294"/>
          </a:xfrm>
          <a:prstGeom prst="rect">
            <a:avLst/>
          </a:prstGeom>
        </p:spPr>
      </p:pic>
      <p:sp>
        <p:nvSpPr>
          <p:cNvPr id="43" name="Tytuł 1">
            <a:extLst>
              <a:ext uri="{FF2B5EF4-FFF2-40B4-BE49-F238E27FC236}">
                <a16:creationId xmlns:a16="http://schemas.microsoft.com/office/drawing/2014/main" id="{4335AE6B-1AE1-4BC0-B76E-776B2BD576CE}"/>
              </a:ext>
            </a:extLst>
          </p:cNvPr>
          <p:cNvSpPr txBox="1">
            <a:spLocks/>
          </p:cNvSpPr>
          <p:nvPr/>
        </p:nvSpPr>
        <p:spPr>
          <a:xfrm>
            <a:off x="925123" y="151786"/>
            <a:ext cx="11259127" cy="13061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Organizacje popierające Dziesiątkę Rzecznika MŚP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6CF58C27-B432-4816-B80E-E5D7DF887543}"/>
              </a:ext>
            </a:extLst>
          </p:cNvPr>
          <p:cNvSpPr/>
          <p:nvPr/>
        </p:nvSpPr>
        <p:spPr>
          <a:xfrm>
            <a:off x="5112" y="351493"/>
            <a:ext cx="917373" cy="91737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5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22744ECC-165D-4A76-B907-7647C5B242D9}"/>
              </a:ext>
            </a:extLst>
          </p:cNvPr>
          <p:cNvSpPr txBox="1"/>
          <p:nvPr/>
        </p:nvSpPr>
        <p:spPr>
          <a:xfrm>
            <a:off x="1688243" y="1268785"/>
            <a:ext cx="1267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>
                <a:latin typeface="Arial" panose="020B0604020202020204" pitchFamily="34" charset="0"/>
                <a:cs typeface="Arial" panose="020B0604020202020204" pitchFamily="34" charset="0"/>
              </a:rPr>
              <a:t>Stowarzyszenie Polskich Producentów Odzieży</a:t>
            </a:r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BE29A84C-5EC1-47DC-B1BA-6CB9B97549A9}"/>
              </a:ext>
            </a:extLst>
          </p:cNvPr>
          <p:cNvSpPr txBox="1"/>
          <p:nvPr/>
        </p:nvSpPr>
        <p:spPr>
          <a:xfrm>
            <a:off x="7102849" y="1272971"/>
            <a:ext cx="1228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>
                <a:latin typeface="Arial" panose="020B0604020202020204" pitchFamily="34" charset="0"/>
                <a:cs typeface="Arial" panose="020B0604020202020204" pitchFamily="34" charset="0"/>
              </a:rPr>
              <a:t>Stowarzyszenie Przedsiębiorców i Pracodawców Nadbużańskich</a:t>
            </a:r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E3958FA9-A578-40DE-A12E-5D09909F01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41" y="1287508"/>
            <a:ext cx="1051492" cy="703601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E0AE3C54-2908-4648-B25E-97399DE09D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977" y="1171890"/>
            <a:ext cx="974717" cy="899988"/>
          </a:xfrm>
          <a:prstGeom prst="rect">
            <a:avLst/>
          </a:prstGeom>
        </p:spPr>
      </p:pic>
      <p:pic>
        <p:nvPicPr>
          <p:cNvPr id="30" name="Obraz 29" descr="Obraz zawierający tekst&#10;&#10;Opis wygenerowany automatycznie">
            <a:extLst>
              <a:ext uri="{FF2B5EF4-FFF2-40B4-BE49-F238E27FC236}">
                <a16:creationId xmlns:a16="http://schemas.microsoft.com/office/drawing/2014/main" id="{0B6223A9-2034-4975-B81C-2D7D4020C4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590" y="1525700"/>
            <a:ext cx="1014685" cy="227082"/>
          </a:xfrm>
          <a:prstGeom prst="rect">
            <a:avLst/>
          </a:prstGeom>
        </p:spPr>
      </p:pic>
      <p:pic>
        <p:nvPicPr>
          <p:cNvPr id="32" name="Obraz 31" descr="Obraz zawierający tekst&#10;&#10;Opis wygenerowany automatycznie">
            <a:extLst>
              <a:ext uri="{FF2B5EF4-FFF2-40B4-BE49-F238E27FC236}">
                <a16:creationId xmlns:a16="http://schemas.microsoft.com/office/drawing/2014/main" id="{740C7ED1-092D-458B-AA76-ED06B10F6E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524" y="1383036"/>
            <a:ext cx="928485" cy="1038506"/>
          </a:xfrm>
          <a:prstGeom prst="rect">
            <a:avLst/>
          </a:prstGeom>
        </p:spPr>
      </p:pic>
      <p:pic>
        <p:nvPicPr>
          <p:cNvPr id="34" name="Obraz 33">
            <a:extLst>
              <a:ext uri="{FF2B5EF4-FFF2-40B4-BE49-F238E27FC236}">
                <a16:creationId xmlns:a16="http://schemas.microsoft.com/office/drawing/2014/main" id="{665B8AB8-3DE2-4548-9B91-3BEEB1B93D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635" y="1339181"/>
            <a:ext cx="1021343" cy="620816"/>
          </a:xfrm>
          <a:prstGeom prst="rect">
            <a:avLst/>
          </a:prstGeom>
        </p:spPr>
      </p:pic>
      <p:pic>
        <p:nvPicPr>
          <p:cNvPr id="36" name="Obraz 35">
            <a:extLst>
              <a:ext uri="{FF2B5EF4-FFF2-40B4-BE49-F238E27FC236}">
                <a16:creationId xmlns:a16="http://schemas.microsoft.com/office/drawing/2014/main" id="{FFEC6E4D-D9BC-47DC-84C6-576AE1E246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950" y="1383136"/>
            <a:ext cx="1016397" cy="1016397"/>
          </a:xfrm>
          <a:prstGeom prst="rect">
            <a:avLst/>
          </a:prstGeom>
        </p:spPr>
      </p:pic>
      <p:pic>
        <p:nvPicPr>
          <p:cNvPr id="38" name="Obraz 37">
            <a:extLst>
              <a:ext uri="{FF2B5EF4-FFF2-40B4-BE49-F238E27FC236}">
                <a16:creationId xmlns:a16="http://schemas.microsoft.com/office/drawing/2014/main" id="{1C4D733C-365A-40EB-9D89-CB04B32CF19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894" y="1370692"/>
            <a:ext cx="1039801" cy="537406"/>
          </a:xfrm>
          <a:prstGeom prst="rect">
            <a:avLst/>
          </a:prstGeom>
        </p:spPr>
      </p:pic>
      <p:pic>
        <p:nvPicPr>
          <p:cNvPr id="40" name="Obraz 39">
            <a:extLst>
              <a:ext uri="{FF2B5EF4-FFF2-40B4-BE49-F238E27FC236}">
                <a16:creationId xmlns:a16="http://schemas.microsoft.com/office/drawing/2014/main" id="{06B01C72-4431-4DE7-8592-987442058D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057" y="1310048"/>
            <a:ext cx="1028655" cy="622337"/>
          </a:xfrm>
          <a:prstGeom prst="rect">
            <a:avLst/>
          </a:prstGeom>
        </p:spPr>
      </p:pic>
      <p:pic>
        <p:nvPicPr>
          <p:cNvPr id="42" name="Obraz 41" descr="Obraz zawierający strzałka&#10;&#10;Opis wygenerowany automatycznie">
            <a:extLst>
              <a:ext uri="{FF2B5EF4-FFF2-40B4-BE49-F238E27FC236}">
                <a16:creationId xmlns:a16="http://schemas.microsoft.com/office/drawing/2014/main" id="{9A48395E-6CA2-493A-9E4D-47C566A99A9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25" y="2456702"/>
            <a:ext cx="981674" cy="516671"/>
          </a:xfrm>
          <a:prstGeom prst="rect">
            <a:avLst/>
          </a:prstGeom>
        </p:spPr>
      </p:pic>
      <p:pic>
        <p:nvPicPr>
          <p:cNvPr id="45" name="Obraz 44" descr="Obraz zawierający tekst&#10;&#10;Opis wygenerowany automatycznie">
            <a:extLst>
              <a:ext uri="{FF2B5EF4-FFF2-40B4-BE49-F238E27FC236}">
                <a16:creationId xmlns:a16="http://schemas.microsoft.com/office/drawing/2014/main" id="{5EF73C76-7D06-44C9-8C33-D9BD7E893AE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56" r="34579"/>
          <a:stretch/>
        </p:blipFill>
        <p:spPr>
          <a:xfrm>
            <a:off x="1885177" y="2170596"/>
            <a:ext cx="889629" cy="1067145"/>
          </a:xfrm>
          <a:prstGeom prst="rect">
            <a:avLst/>
          </a:prstGeom>
        </p:spPr>
      </p:pic>
      <p:pic>
        <p:nvPicPr>
          <p:cNvPr id="47" name="Obraz 46">
            <a:extLst>
              <a:ext uri="{FF2B5EF4-FFF2-40B4-BE49-F238E27FC236}">
                <a16:creationId xmlns:a16="http://schemas.microsoft.com/office/drawing/2014/main" id="{DE433B0A-F1A1-4F43-8132-B45523D5D06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484" y="2352146"/>
            <a:ext cx="1074703" cy="728364"/>
          </a:xfrm>
          <a:prstGeom prst="rect">
            <a:avLst/>
          </a:prstGeom>
        </p:spPr>
      </p:pic>
      <p:pic>
        <p:nvPicPr>
          <p:cNvPr id="49" name="Obraz 48">
            <a:extLst>
              <a:ext uri="{FF2B5EF4-FFF2-40B4-BE49-F238E27FC236}">
                <a16:creationId xmlns:a16="http://schemas.microsoft.com/office/drawing/2014/main" id="{814CFCD9-F6D7-4A62-858C-667509E65B6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452" y="2188885"/>
            <a:ext cx="978898" cy="1002464"/>
          </a:xfrm>
          <a:prstGeom prst="rect">
            <a:avLst/>
          </a:prstGeom>
        </p:spPr>
      </p:pic>
      <p:pic>
        <p:nvPicPr>
          <p:cNvPr id="51" name="Obraz 50" descr="Obraz zawierający tekst, urządzenie, wskaźnik&#10;&#10;Opis wygenerowany automatycznie">
            <a:extLst>
              <a:ext uri="{FF2B5EF4-FFF2-40B4-BE49-F238E27FC236}">
                <a16:creationId xmlns:a16="http://schemas.microsoft.com/office/drawing/2014/main" id="{B44A79CD-38F6-4A33-BBC6-065C393E94E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179" y="2525634"/>
            <a:ext cx="1046520" cy="384269"/>
          </a:xfrm>
          <a:prstGeom prst="rect">
            <a:avLst/>
          </a:prstGeom>
        </p:spPr>
      </p:pic>
      <p:pic>
        <p:nvPicPr>
          <p:cNvPr id="53" name="Obraz 52" descr="Obraz zawierający tekst, clipart, znak&#10;&#10;Opis wygenerowany automatycznie">
            <a:extLst>
              <a:ext uri="{FF2B5EF4-FFF2-40B4-BE49-F238E27FC236}">
                <a16:creationId xmlns:a16="http://schemas.microsoft.com/office/drawing/2014/main" id="{9AE3ADE8-0CDA-4190-A450-E7F6F8900F9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104" y="2312928"/>
            <a:ext cx="1065164" cy="709777"/>
          </a:xfrm>
          <a:prstGeom prst="rect">
            <a:avLst/>
          </a:prstGeom>
        </p:spPr>
      </p:pic>
      <p:pic>
        <p:nvPicPr>
          <p:cNvPr id="55" name="Obraz 54" descr="Obraz zawierający tekst, clipart&#10;&#10;Opis wygenerowany automatycznie">
            <a:extLst>
              <a:ext uri="{FF2B5EF4-FFF2-40B4-BE49-F238E27FC236}">
                <a16:creationId xmlns:a16="http://schemas.microsoft.com/office/drawing/2014/main" id="{8C4D4E50-2814-4521-8170-4B6CE36EF02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280" y="2231319"/>
            <a:ext cx="986809" cy="923007"/>
          </a:xfrm>
          <a:prstGeom prst="rect">
            <a:avLst/>
          </a:prstGeom>
        </p:spPr>
      </p:pic>
      <p:pic>
        <p:nvPicPr>
          <p:cNvPr id="57" name="Obraz 56">
            <a:extLst>
              <a:ext uri="{FF2B5EF4-FFF2-40B4-BE49-F238E27FC236}">
                <a16:creationId xmlns:a16="http://schemas.microsoft.com/office/drawing/2014/main" id="{8F254984-392B-412B-BCEF-D26384CE31B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046" y="2347969"/>
            <a:ext cx="1397489" cy="682004"/>
          </a:xfrm>
          <a:prstGeom prst="rect">
            <a:avLst/>
          </a:prstGeom>
        </p:spPr>
      </p:pic>
      <p:pic>
        <p:nvPicPr>
          <p:cNvPr id="59" name="Obraz 58">
            <a:extLst>
              <a:ext uri="{FF2B5EF4-FFF2-40B4-BE49-F238E27FC236}">
                <a16:creationId xmlns:a16="http://schemas.microsoft.com/office/drawing/2014/main" id="{B396EE82-B2E1-4FB6-8471-3E86780319C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046" y="2365970"/>
            <a:ext cx="1023006" cy="682004"/>
          </a:xfrm>
          <a:prstGeom prst="rect">
            <a:avLst/>
          </a:prstGeom>
        </p:spPr>
      </p:pic>
      <p:pic>
        <p:nvPicPr>
          <p:cNvPr id="61" name="Obraz 60" descr="Obraz zawierający tekst, clipart&#10;&#10;Opis wygenerowany automatycznie">
            <a:extLst>
              <a:ext uri="{FF2B5EF4-FFF2-40B4-BE49-F238E27FC236}">
                <a16:creationId xmlns:a16="http://schemas.microsoft.com/office/drawing/2014/main" id="{6623A3DD-7444-42C5-BA56-4367A6E01F4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057" y="2418940"/>
            <a:ext cx="1033160" cy="591371"/>
          </a:xfrm>
          <a:prstGeom prst="rect">
            <a:avLst/>
          </a:prstGeom>
        </p:spPr>
      </p:pic>
      <p:sp>
        <p:nvSpPr>
          <p:cNvPr id="63" name="pole tekstowe 62">
            <a:extLst>
              <a:ext uri="{FF2B5EF4-FFF2-40B4-BE49-F238E27FC236}">
                <a16:creationId xmlns:a16="http://schemas.microsoft.com/office/drawing/2014/main" id="{C8A62C39-8ED5-4039-AE82-63B922A936E1}"/>
              </a:ext>
            </a:extLst>
          </p:cNvPr>
          <p:cNvSpPr txBox="1"/>
          <p:nvPr/>
        </p:nvSpPr>
        <p:spPr>
          <a:xfrm>
            <a:off x="3908503" y="3591827"/>
            <a:ext cx="1149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>
                <a:latin typeface="Arial" panose="020B0604020202020204" pitchFamily="34" charset="0"/>
                <a:cs typeface="Arial" panose="020B0604020202020204" pitchFamily="34" charset="0"/>
              </a:rPr>
              <a:t>Związek Aptek Franczyzowych</a:t>
            </a:r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pole tekstowe 64">
            <a:extLst>
              <a:ext uri="{FF2B5EF4-FFF2-40B4-BE49-F238E27FC236}">
                <a16:creationId xmlns:a16="http://schemas.microsoft.com/office/drawing/2014/main" id="{F760D999-2FA4-4FC7-B4FC-C4F4ADA55426}"/>
              </a:ext>
            </a:extLst>
          </p:cNvPr>
          <p:cNvSpPr txBox="1"/>
          <p:nvPr/>
        </p:nvSpPr>
        <p:spPr>
          <a:xfrm>
            <a:off x="3837206" y="4562513"/>
            <a:ext cx="1267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>
                <a:latin typeface="Arial" panose="020B0604020202020204" pitchFamily="34" charset="0"/>
                <a:cs typeface="Arial" panose="020B0604020202020204" pitchFamily="34" charset="0"/>
              </a:rPr>
              <a:t>Związek Pracodawców Przemysłu Tekstylnego </a:t>
            </a:r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7" name="Obraz 66">
            <a:extLst>
              <a:ext uri="{FF2B5EF4-FFF2-40B4-BE49-F238E27FC236}">
                <a16:creationId xmlns:a16="http://schemas.microsoft.com/office/drawing/2014/main" id="{AB75F252-F727-4981-A18A-87D10F0B0787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3" t="14241" r="17495" b="17321"/>
          <a:stretch/>
        </p:blipFill>
        <p:spPr>
          <a:xfrm>
            <a:off x="737960" y="3258851"/>
            <a:ext cx="1008573" cy="1045535"/>
          </a:xfrm>
          <a:prstGeom prst="rect">
            <a:avLst/>
          </a:prstGeom>
        </p:spPr>
      </p:pic>
      <p:pic>
        <p:nvPicPr>
          <p:cNvPr id="69" name="Obraz 68">
            <a:extLst>
              <a:ext uri="{FF2B5EF4-FFF2-40B4-BE49-F238E27FC236}">
                <a16:creationId xmlns:a16="http://schemas.microsoft.com/office/drawing/2014/main" id="{263B386A-AC7B-4FA9-8DE9-B7E06836606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486" y="3330419"/>
            <a:ext cx="1015492" cy="909395"/>
          </a:xfrm>
          <a:prstGeom prst="rect">
            <a:avLst/>
          </a:prstGeom>
        </p:spPr>
      </p:pic>
      <p:pic>
        <p:nvPicPr>
          <p:cNvPr id="71" name="Obraz 70">
            <a:extLst>
              <a:ext uri="{FF2B5EF4-FFF2-40B4-BE49-F238E27FC236}">
                <a16:creationId xmlns:a16="http://schemas.microsoft.com/office/drawing/2014/main" id="{4449B5A7-C4B3-4C08-B143-A2B8FBCB22FD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2" t="11660" r="19313" b="12461"/>
          <a:stretch/>
        </p:blipFill>
        <p:spPr>
          <a:xfrm>
            <a:off x="3017265" y="3277323"/>
            <a:ext cx="772876" cy="996443"/>
          </a:xfrm>
          <a:prstGeom prst="rect">
            <a:avLst/>
          </a:prstGeom>
        </p:spPr>
      </p:pic>
      <p:pic>
        <p:nvPicPr>
          <p:cNvPr id="73" name="Obraz 72">
            <a:extLst>
              <a:ext uri="{FF2B5EF4-FFF2-40B4-BE49-F238E27FC236}">
                <a16:creationId xmlns:a16="http://schemas.microsoft.com/office/drawing/2014/main" id="{179A6F56-0E28-406C-8130-60C2987D93E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836" y="3504144"/>
            <a:ext cx="1116034" cy="579592"/>
          </a:xfrm>
          <a:prstGeom prst="rect">
            <a:avLst/>
          </a:prstGeom>
        </p:spPr>
      </p:pic>
      <p:pic>
        <p:nvPicPr>
          <p:cNvPr id="75" name="Obraz 74">
            <a:extLst>
              <a:ext uri="{FF2B5EF4-FFF2-40B4-BE49-F238E27FC236}">
                <a16:creationId xmlns:a16="http://schemas.microsoft.com/office/drawing/2014/main" id="{A2D601E9-39F5-444E-A7D2-57AA0719C522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071" y="3432302"/>
            <a:ext cx="1027056" cy="702089"/>
          </a:xfrm>
          <a:prstGeom prst="rect">
            <a:avLst/>
          </a:prstGeom>
        </p:spPr>
      </p:pic>
      <p:pic>
        <p:nvPicPr>
          <p:cNvPr id="77" name="Obraz 76">
            <a:extLst>
              <a:ext uri="{FF2B5EF4-FFF2-40B4-BE49-F238E27FC236}">
                <a16:creationId xmlns:a16="http://schemas.microsoft.com/office/drawing/2014/main" id="{0B5824FC-BF17-48E3-8855-42E77FBBEAEA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732" y="3659262"/>
            <a:ext cx="1193862" cy="257874"/>
          </a:xfrm>
          <a:prstGeom prst="rect">
            <a:avLst/>
          </a:prstGeom>
        </p:spPr>
      </p:pic>
      <p:pic>
        <p:nvPicPr>
          <p:cNvPr id="79" name="Obraz 78">
            <a:extLst>
              <a:ext uri="{FF2B5EF4-FFF2-40B4-BE49-F238E27FC236}">
                <a16:creationId xmlns:a16="http://schemas.microsoft.com/office/drawing/2014/main" id="{35C875D4-5FD1-479B-8986-B02A098952C8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815" y="3284113"/>
            <a:ext cx="1002529" cy="1002529"/>
          </a:xfrm>
          <a:prstGeom prst="rect">
            <a:avLst/>
          </a:prstGeom>
        </p:spPr>
      </p:pic>
      <p:pic>
        <p:nvPicPr>
          <p:cNvPr id="81" name="Obraz 80">
            <a:extLst>
              <a:ext uri="{FF2B5EF4-FFF2-40B4-BE49-F238E27FC236}">
                <a16:creationId xmlns:a16="http://schemas.microsoft.com/office/drawing/2014/main" id="{87ADD2E9-F6DB-4538-8544-6CE60AA9D14E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154" y="3407028"/>
            <a:ext cx="1019477" cy="738812"/>
          </a:xfrm>
          <a:prstGeom prst="rect">
            <a:avLst/>
          </a:prstGeom>
        </p:spPr>
      </p:pic>
      <p:pic>
        <p:nvPicPr>
          <p:cNvPr id="83" name="Obraz 82">
            <a:extLst>
              <a:ext uri="{FF2B5EF4-FFF2-40B4-BE49-F238E27FC236}">
                <a16:creationId xmlns:a16="http://schemas.microsoft.com/office/drawing/2014/main" id="{AB1E9F39-B8F0-464D-9D2D-5B44F12B397C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7" r="16009"/>
          <a:stretch/>
        </p:blipFill>
        <p:spPr>
          <a:xfrm>
            <a:off x="10446729" y="3285674"/>
            <a:ext cx="1020876" cy="1014725"/>
          </a:xfrm>
          <a:prstGeom prst="rect">
            <a:avLst/>
          </a:prstGeom>
        </p:spPr>
      </p:pic>
      <p:pic>
        <p:nvPicPr>
          <p:cNvPr id="85" name="Obraz 84">
            <a:extLst>
              <a:ext uri="{FF2B5EF4-FFF2-40B4-BE49-F238E27FC236}">
                <a16:creationId xmlns:a16="http://schemas.microsoft.com/office/drawing/2014/main" id="{DDF00D9E-7984-4948-84B6-36E9C69214C6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24" y="4718609"/>
            <a:ext cx="1003940" cy="356869"/>
          </a:xfrm>
          <a:prstGeom prst="rect">
            <a:avLst/>
          </a:prstGeom>
        </p:spPr>
      </p:pic>
      <p:pic>
        <p:nvPicPr>
          <p:cNvPr id="87" name="Obraz 86">
            <a:extLst>
              <a:ext uri="{FF2B5EF4-FFF2-40B4-BE49-F238E27FC236}">
                <a16:creationId xmlns:a16="http://schemas.microsoft.com/office/drawing/2014/main" id="{8B2A5334-8561-40CB-B41F-8E00A2B332F7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461" y="4559044"/>
            <a:ext cx="1029804" cy="685982"/>
          </a:xfrm>
          <a:prstGeom prst="rect">
            <a:avLst/>
          </a:prstGeom>
        </p:spPr>
      </p:pic>
      <p:pic>
        <p:nvPicPr>
          <p:cNvPr id="89" name="Obraz 88" descr="Obraz zawierający tekst&#10;&#10;Opis wygenerowany automatycznie">
            <a:extLst>
              <a:ext uri="{FF2B5EF4-FFF2-40B4-BE49-F238E27FC236}">
                <a16:creationId xmlns:a16="http://schemas.microsoft.com/office/drawing/2014/main" id="{8EB4363A-565E-4447-9895-37AC0C7B4D0E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729" y="4694032"/>
            <a:ext cx="1064943" cy="387850"/>
          </a:xfrm>
          <a:prstGeom prst="rect">
            <a:avLst/>
          </a:prstGeom>
        </p:spPr>
      </p:pic>
      <p:pic>
        <p:nvPicPr>
          <p:cNvPr id="91" name="Obraz 90" descr="Obraz zawierający tekst, clipart&#10;&#10;Opis wygenerowany automatycznie">
            <a:extLst>
              <a:ext uri="{FF2B5EF4-FFF2-40B4-BE49-F238E27FC236}">
                <a16:creationId xmlns:a16="http://schemas.microsoft.com/office/drawing/2014/main" id="{B91B1029-5631-4E35-ADA8-948BF248BE36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635" y="4696095"/>
            <a:ext cx="1003292" cy="440334"/>
          </a:xfrm>
          <a:prstGeom prst="rect">
            <a:avLst/>
          </a:prstGeom>
        </p:spPr>
      </p:pic>
      <p:pic>
        <p:nvPicPr>
          <p:cNvPr id="93" name="Obraz 92" descr="Obraz zawierający tekst, znak, wskaźnik&#10;&#10;Opis wygenerowany automatycznie">
            <a:extLst>
              <a:ext uri="{FF2B5EF4-FFF2-40B4-BE49-F238E27FC236}">
                <a16:creationId xmlns:a16="http://schemas.microsoft.com/office/drawing/2014/main" id="{99BFDF63-65FC-43DC-9CC2-8606657CC2F1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583" y="4790956"/>
            <a:ext cx="1062356" cy="250716"/>
          </a:xfrm>
          <a:prstGeom prst="rect">
            <a:avLst/>
          </a:prstGeom>
        </p:spPr>
      </p:pic>
      <p:pic>
        <p:nvPicPr>
          <p:cNvPr id="95" name="Obraz 94" descr="Obraz zawierający tekst&#10;&#10;Opis wygenerowany automatycznie">
            <a:extLst>
              <a:ext uri="{FF2B5EF4-FFF2-40B4-BE49-F238E27FC236}">
                <a16:creationId xmlns:a16="http://schemas.microsoft.com/office/drawing/2014/main" id="{BB088BD4-9946-4429-8B1D-C9006B8BE991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472" y="4673963"/>
            <a:ext cx="1017936" cy="491310"/>
          </a:xfrm>
          <a:prstGeom prst="rect">
            <a:avLst/>
          </a:prstGeom>
        </p:spPr>
      </p:pic>
      <p:pic>
        <p:nvPicPr>
          <p:cNvPr id="97" name="Obraz 96">
            <a:extLst>
              <a:ext uri="{FF2B5EF4-FFF2-40B4-BE49-F238E27FC236}">
                <a16:creationId xmlns:a16="http://schemas.microsoft.com/office/drawing/2014/main" id="{400552D0-A709-42FC-8524-64270D8463FE}"/>
              </a:ext>
            </a:extLst>
          </p:cNvPr>
          <p:cNvPicPr>
            <a:picLocks noChangeAspect="1"/>
          </p:cNvPicPr>
          <p:nvPr/>
        </p:nvPicPr>
        <p:blipFill rotWithShape="1"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0" r="24544"/>
          <a:stretch/>
        </p:blipFill>
        <p:spPr>
          <a:xfrm>
            <a:off x="8289275" y="4378736"/>
            <a:ext cx="1023139" cy="1025753"/>
          </a:xfrm>
          <a:prstGeom prst="rect">
            <a:avLst/>
          </a:prstGeom>
        </p:spPr>
      </p:pic>
      <p:pic>
        <p:nvPicPr>
          <p:cNvPr id="99" name="Obraz 98" descr="Obraz zawierający tekst, znak&#10;&#10;Opis wygenerowany automatycznie">
            <a:extLst>
              <a:ext uri="{FF2B5EF4-FFF2-40B4-BE49-F238E27FC236}">
                <a16:creationId xmlns:a16="http://schemas.microsoft.com/office/drawing/2014/main" id="{E21F1EC3-D717-43D2-9153-158571050E32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561" y="4578769"/>
            <a:ext cx="971886" cy="478350"/>
          </a:xfrm>
          <a:prstGeom prst="rect">
            <a:avLst/>
          </a:prstGeom>
        </p:spPr>
      </p:pic>
      <p:pic>
        <p:nvPicPr>
          <p:cNvPr id="101" name="Obraz 100">
            <a:extLst>
              <a:ext uri="{FF2B5EF4-FFF2-40B4-BE49-F238E27FC236}">
                <a16:creationId xmlns:a16="http://schemas.microsoft.com/office/drawing/2014/main" id="{5D134346-B3D7-4EF7-8510-566734921F50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767" y="4349851"/>
            <a:ext cx="812788" cy="1099160"/>
          </a:xfrm>
          <a:prstGeom prst="rect">
            <a:avLst/>
          </a:prstGeom>
        </p:spPr>
      </p:pic>
      <p:pic>
        <p:nvPicPr>
          <p:cNvPr id="103" name="Obraz 102">
            <a:extLst>
              <a:ext uri="{FF2B5EF4-FFF2-40B4-BE49-F238E27FC236}">
                <a16:creationId xmlns:a16="http://schemas.microsoft.com/office/drawing/2014/main" id="{64B27733-4274-4A34-BF20-03EDDB629FC9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60" y="5362631"/>
            <a:ext cx="1004636" cy="632360"/>
          </a:xfrm>
          <a:prstGeom prst="rect">
            <a:avLst/>
          </a:prstGeom>
        </p:spPr>
      </p:pic>
      <p:pic>
        <p:nvPicPr>
          <p:cNvPr id="105" name="Obraz 104" descr="Obraz zawierający tekst&#10;&#10;Opis wygenerowany automatycznie">
            <a:extLst>
              <a:ext uri="{FF2B5EF4-FFF2-40B4-BE49-F238E27FC236}">
                <a16:creationId xmlns:a16="http://schemas.microsoft.com/office/drawing/2014/main" id="{869EBD53-A637-4A20-ABB4-B78E881FDC15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562" y="5320471"/>
            <a:ext cx="944416" cy="679193"/>
          </a:xfrm>
          <a:prstGeom prst="rect">
            <a:avLst/>
          </a:prstGeom>
        </p:spPr>
      </p:pic>
      <p:pic>
        <p:nvPicPr>
          <p:cNvPr id="107" name="Obraz 106">
            <a:extLst>
              <a:ext uri="{FF2B5EF4-FFF2-40B4-BE49-F238E27FC236}">
                <a16:creationId xmlns:a16="http://schemas.microsoft.com/office/drawing/2014/main" id="{ABA3F7DF-778C-4D77-9A76-E5B3547ECFB1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6" y="450879"/>
            <a:ext cx="707923" cy="70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620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34A7DF14-D62F-48DC-8149-9FA2DDB41280}"/>
              </a:ext>
            </a:extLst>
          </p:cNvPr>
          <p:cNvSpPr/>
          <p:nvPr/>
        </p:nvSpPr>
        <p:spPr>
          <a:xfrm>
            <a:off x="176981" y="6070436"/>
            <a:ext cx="3085362" cy="707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 descr="Obraz zawierający tekst&#10;&#10;Opis wygenerowany automatycznie">
            <a:extLst>
              <a:ext uri="{FF2B5EF4-FFF2-40B4-BE49-F238E27FC236}">
                <a16:creationId xmlns:a16="http://schemas.microsoft.com/office/drawing/2014/main" id="{2B1ECEC9-CAB7-4D0A-A02B-0E5193087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76" y="6199098"/>
            <a:ext cx="2674372" cy="462294"/>
          </a:xfrm>
          <a:prstGeom prst="rect">
            <a:avLst/>
          </a:prstGeom>
        </p:spPr>
      </p:pic>
      <p:sp>
        <p:nvSpPr>
          <p:cNvPr id="31" name="Symbol zastępczy zawartości 2">
            <a:extLst>
              <a:ext uri="{FF2B5EF4-FFF2-40B4-BE49-F238E27FC236}">
                <a16:creationId xmlns:a16="http://schemas.microsoft.com/office/drawing/2014/main" id="{BAE15B47-ADB6-4145-B448-C5E78C1E92C4}"/>
              </a:ext>
            </a:extLst>
          </p:cNvPr>
          <p:cNvSpPr txBox="1">
            <a:spLocks/>
          </p:cNvSpPr>
          <p:nvPr/>
        </p:nvSpPr>
        <p:spPr>
          <a:xfrm>
            <a:off x="1060958" y="2234273"/>
            <a:ext cx="11084228" cy="16031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Umożliwi to objęcie Małym ZUS-em Plus tych przedsiębiorców, którzy osiągają większy przychód, ale ze względu na specyfikę swojej działalności (zwłaszcza osoby trudniące się handlem, pośrednictwem itp.) nie przekłada się to na uzyskiwany przez nie dochód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Likwidacja opłacania obniżonych składek max. przez 36 miesięcy w ciągu ostatnich 60 miesięcy prowadzenia działalności, po to aby Mały ZUS Plus stał się swoistym „progiem podatkowym”, a nie tylko kolejną czasową ulgą</a:t>
            </a:r>
          </a:p>
        </p:txBody>
      </p:sp>
      <p:sp>
        <p:nvSpPr>
          <p:cNvPr id="32" name="Symbol zastępczy zawartości 2">
            <a:extLst>
              <a:ext uri="{FF2B5EF4-FFF2-40B4-BE49-F238E27FC236}">
                <a16:creationId xmlns:a16="http://schemas.microsoft.com/office/drawing/2014/main" id="{57BA9CFC-9ECE-4F8F-8307-96060E98D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06" y="1486835"/>
            <a:ext cx="11511680" cy="854164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22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Wykreślenie</a:t>
            </a:r>
            <a:r>
              <a:rPr lang="pl-PL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z ustawy „Mały ZUS Plus” </a:t>
            </a:r>
            <a:r>
              <a:rPr lang="pl-PL" sz="22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limitu przychodowego </a:t>
            </a:r>
            <a:r>
              <a:rPr lang="pl-PL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wysokości 120 tysięcy złotych</a:t>
            </a:r>
            <a:endParaRPr lang="pl-PL" dirty="0"/>
          </a:p>
        </p:txBody>
      </p:sp>
      <p:pic>
        <p:nvPicPr>
          <p:cNvPr id="33" name="Obraz 32">
            <a:extLst>
              <a:ext uri="{FF2B5EF4-FFF2-40B4-BE49-F238E27FC236}">
                <a16:creationId xmlns:a16="http://schemas.microsoft.com/office/drawing/2014/main" id="{54A771B9-DE19-4471-8B9D-16D52A0A0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476" y="1658545"/>
            <a:ext cx="495837" cy="553792"/>
          </a:xfrm>
          <a:prstGeom prst="rect">
            <a:avLst/>
          </a:prstGeom>
        </p:spPr>
      </p:pic>
      <p:sp>
        <p:nvSpPr>
          <p:cNvPr id="34" name="Symbol zastępczy zawartości 2">
            <a:extLst>
              <a:ext uri="{FF2B5EF4-FFF2-40B4-BE49-F238E27FC236}">
                <a16:creationId xmlns:a16="http://schemas.microsoft.com/office/drawing/2014/main" id="{B5E2051E-1DBC-4F0B-A957-9BC06B2F1EE2}"/>
              </a:ext>
            </a:extLst>
          </p:cNvPr>
          <p:cNvSpPr txBox="1">
            <a:spLocks/>
          </p:cNvSpPr>
          <p:nvPr/>
        </p:nvSpPr>
        <p:spPr>
          <a:xfrm>
            <a:off x="633505" y="3763794"/>
            <a:ext cx="11511680" cy="42394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Alternatywnie: </a:t>
            </a:r>
            <a:endParaRPr lang="pl-PL" dirty="0"/>
          </a:p>
        </p:txBody>
      </p:sp>
      <p:pic>
        <p:nvPicPr>
          <p:cNvPr id="35" name="Obraz 34">
            <a:extLst>
              <a:ext uri="{FF2B5EF4-FFF2-40B4-BE49-F238E27FC236}">
                <a16:creationId xmlns:a16="http://schemas.microsoft.com/office/drawing/2014/main" id="{5FAEBFF8-C17F-44AE-AC16-F3EE727EF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476" y="3744284"/>
            <a:ext cx="495837" cy="553792"/>
          </a:xfrm>
          <a:prstGeom prst="rect">
            <a:avLst/>
          </a:prstGeom>
        </p:spPr>
      </p:pic>
      <p:sp>
        <p:nvSpPr>
          <p:cNvPr id="36" name="Prostokąt 35">
            <a:extLst>
              <a:ext uri="{FF2B5EF4-FFF2-40B4-BE49-F238E27FC236}">
                <a16:creationId xmlns:a16="http://schemas.microsoft.com/office/drawing/2014/main" id="{6B376F89-C6BC-4A03-8806-B339D26B8338}"/>
              </a:ext>
            </a:extLst>
          </p:cNvPr>
          <p:cNvSpPr/>
          <p:nvPr/>
        </p:nvSpPr>
        <p:spPr>
          <a:xfrm>
            <a:off x="878310" y="2300121"/>
            <a:ext cx="511350" cy="12537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7" name="Obraz 36">
            <a:extLst>
              <a:ext uri="{FF2B5EF4-FFF2-40B4-BE49-F238E27FC236}">
                <a16:creationId xmlns:a16="http://schemas.microsoft.com/office/drawing/2014/main" id="{E87050B4-C20D-4799-BDDE-B34C571CE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955" y="2482713"/>
            <a:ext cx="325214" cy="363226"/>
          </a:xfrm>
          <a:prstGeom prst="rect">
            <a:avLst/>
          </a:prstGeom>
        </p:spPr>
      </p:pic>
      <p:pic>
        <p:nvPicPr>
          <p:cNvPr id="38" name="Obraz 37">
            <a:extLst>
              <a:ext uri="{FF2B5EF4-FFF2-40B4-BE49-F238E27FC236}">
                <a16:creationId xmlns:a16="http://schemas.microsoft.com/office/drawing/2014/main" id="{44B406D1-F50D-4978-83E2-37097875E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955" y="3247106"/>
            <a:ext cx="325214" cy="363226"/>
          </a:xfrm>
          <a:prstGeom prst="rect">
            <a:avLst/>
          </a:prstGeom>
        </p:spPr>
      </p:pic>
      <p:sp>
        <p:nvSpPr>
          <p:cNvPr id="39" name="Symbol zastępczy zawartości 2">
            <a:extLst>
              <a:ext uri="{FF2B5EF4-FFF2-40B4-BE49-F238E27FC236}">
                <a16:creationId xmlns:a16="http://schemas.microsoft.com/office/drawing/2014/main" id="{FCD741CD-416A-4959-B3AB-F19CF612B2FE}"/>
              </a:ext>
            </a:extLst>
          </p:cNvPr>
          <p:cNvSpPr txBox="1">
            <a:spLocks/>
          </p:cNvSpPr>
          <p:nvPr/>
        </p:nvSpPr>
        <p:spPr>
          <a:xfrm>
            <a:off x="1060955" y="4185406"/>
            <a:ext cx="11084228" cy="16031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wprowadzenie dobrowolnego ubezpieczenia społecznego na wzór niemiecki. Każdy przedsiębiorca mógłby zadecydować o tym, czy chce opłacić składkę czy też chce oszczędzać na przyszłą emeryturę samodzielnie. Przedsiębiorca miałby obowiązek opłacać składkę zdrowotną na NFZ,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mały ZUS dla wszystkich przedsiębiorców przy późniejszej niewielkiej emeryturze, na wzór ubezpieczenia rolników w KRUS – system działający w Wielkiej Brytanii</a:t>
            </a:r>
          </a:p>
        </p:txBody>
      </p:sp>
      <p:sp>
        <p:nvSpPr>
          <p:cNvPr id="40" name="Prostokąt 39">
            <a:extLst>
              <a:ext uri="{FF2B5EF4-FFF2-40B4-BE49-F238E27FC236}">
                <a16:creationId xmlns:a16="http://schemas.microsoft.com/office/drawing/2014/main" id="{53059E02-56BB-4924-86D4-4AA5CAC17071}"/>
              </a:ext>
            </a:extLst>
          </p:cNvPr>
          <p:cNvSpPr/>
          <p:nvPr/>
        </p:nvSpPr>
        <p:spPr>
          <a:xfrm>
            <a:off x="1060953" y="4264147"/>
            <a:ext cx="225996" cy="10719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1" name="Obraz 40">
            <a:extLst>
              <a:ext uri="{FF2B5EF4-FFF2-40B4-BE49-F238E27FC236}">
                <a16:creationId xmlns:a16="http://schemas.microsoft.com/office/drawing/2014/main" id="{C46ADF1E-341E-4C31-9DBE-E267E466D3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955" y="4433783"/>
            <a:ext cx="325214" cy="363226"/>
          </a:xfrm>
          <a:prstGeom prst="rect">
            <a:avLst/>
          </a:prstGeom>
        </p:spPr>
      </p:pic>
      <p:pic>
        <p:nvPicPr>
          <p:cNvPr id="42" name="Obraz 41">
            <a:extLst>
              <a:ext uri="{FF2B5EF4-FFF2-40B4-BE49-F238E27FC236}">
                <a16:creationId xmlns:a16="http://schemas.microsoft.com/office/drawing/2014/main" id="{9A24B035-8417-4D50-B37F-0CEF4F6BD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955" y="5212985"/>
            <a:ext cx="325214" cy="363226"/>
          </a:xfrm>
          <a:prstGeom prst="rect">
            <a:avLst/>
          </a:prstGeom>
        </p:spPr>
      </p:pic>
      <p:sp>
        <p:nvSpPr>
          <p:cNvPr id="43" name="Tytuł 1">
            <a:extLst>
              <a:ext uri="{FF2B5EF4-FFF2-40B4-BE49-F238E27FC236}">
                <a16:creationId xmlns:a16="http://schemas.microsoft.com/office/drawing/2014/main" id="{4335AE6B-1AE1-4BC0-B76E-776B2BD576CE}"/>
              </a:ext>
            </a:extLst>
          </p:cNvPr>
          <p:cNvSpPr txBox="1">
            <a:spLocks/>
          </p:cNvSpPr>
          <p:nvPr/>
        </p:nvSpPr>
        <p:spPr>
          <a:xfrm>
            <a:off x="925123" y="151786"/>
            <a:ext cx="11259127" cy="13061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Reforma ZUS dla przedsiębiorców </a:t>
            </a:r>
          </a:p>
        </p:txBody>
      </p:sp>
      <p:sp>
        <p:nvSpPr>
          <p:cNvPr id="47" name="Prostokąt 46">
            <a:extLst>
              <a:ext uri="{FF2B5EF4-FFF2-40B4-BE49-F238E27FC236}">
                <a16:creationId xmlns:a16="http://schemas.microsoft.com/office/drawing/2014/main" id="{A5D73BE9-889D-4856-AEFF-CBEF93BF3546}"/>
              </a:ext>
            </a:extLst>
          </p:cNvPr>
          <p:cNvSpPr/>
          <p:nvPr/>
        </p:nvSpPr>
        <p:spPr>
          <a:xfrm>
            <a:off x="5112" y="351493"/>
            <a:ext cx="917373" cy="91737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52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28716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C5DAB93-06C9-4C6E-A12F-B2A04C868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995680"/>
            <a:ext cx="11568413" cy="854164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Płaca minimalna powinna być </a:t>
            </a:r>
            <a:r>
              <a:rPr lang="pl-PL" sz="22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powiązana z określonym obiektywnym parametrem ekonomicznym</a:t>
            </a:r>
            <a:r>
              <a:rPr lang="pl-PL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34A7DF14-D62F-48DC-8149-9FA2DDB41280}"/>
              </a:ext>
            </a:extLst>
          </p:cNvPr>
          <p:cNvSpPr/>
          <p:nvPr/>
        </p:nvSpPr>
        <p:spPr>
          <a:xfrm>
            <a:off x="176981" y="6070436"/>
            <a:ext cx="3085362" cy="707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 descr="Obraz zawierający tekst&#10;&#10;Opis wygenerowany automatycznie">
            <a:extLst>
              <a:ext uri="{FF2B5EF4-FFF2-40B4-BE49-F238E27FC236}">
                <a16:creationId xmlns:a16="http://schemas.microsoft.com/office/drawing/2014/main" id="{2B1ECEC9-CAB7-4D0A-A02B-0E5193087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76" y="6199098"/>
            <a:ext cx="2674372" cy="462294"/>
          </a:xfrm>
          <a:prstGeom prst="rect">
            <a:avLst/>
          </a:prstGeom>
        </p:spPr>
      </p:pic>
      <p:sp>
        <p:nvSpPr>
          <p:cNvPr id="34" name="Symbol zastępczy zawartości 2">
            <a:extLst>
              <a:ext uri="{FF2B5EF4-FFF2-40B4-BE49-F238E27FC236}">
                <a16:creationId xmlns:a16="http://schemas.microsoft.com/office/drawing/2014/main" id="{53A0BCEB-DAE2-4FF5-88D1-080B1280DAE5}"/>
              </a:ext>
            </a:extLst>
          </p:cNvPr>
          <p:cNvSpPr txBox="1">
            <a:spLocks/>
          </p:cNvSpPr>
          <p:nvPr/>
        </p:nvSpPr>
        <p:spPr>
          <a:xfrm>
            <a:off x="609598" y="2924216"/>
            <a:ext cx="11568415" cy="854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sz="22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Między poziomem przeciętnego wynagrodzenia</a:t>
            </a:r>
            <a:r>
              <a:rPr lang="pl-PL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Polsce w poszczególnych powiatach istnieją </a:t>
            </a:r>
            <a:r>
              <a:rPr lang="pl-PL" sz="22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znaczące różnice</a:t>
            </a:r>
            <a:r>
              <a:rPr lang="pl-PL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35" name="Obraz 34">
            <a:extLst>
              <a:ext uri="{FF2B5EF4-FFF2-40B4-BE49-F238E27FC236}">
                <a16:creationId xmlns:a16="http://schemas.microsoft.com/office/drawing/2014/main" id="{8231A756-961A-4F77-9EB2-11995B43C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474" y="3097547"/>
            <a:ext cx="495837" cy="553792"/>
          </a:xfrm>
          <a:prstGeom prst="rect">
            <a:avLst/>
          </a:prstGeom>
        </p:spPr>
      </p:pic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52D68257-6E2E-4F83-9FEC-FAE21B35C319}"/>
              </a:ext>
            </a:extLst>
          </p:cNvPr>
          <p:cNvSpPr txBox="1">
            <a:spLocks/>
          </p:cNvSpPr>
          <p:nvPr/>
        </p:nvSpPr>
        <p:spPr>
          <a:xfrm>
            <a:off x="609598" y="3889803"/>
            <a:ext cx="11568416" cy="1185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Zastosowanie płacy minimalnej w wysokości połowy przeciętnego wynagrodzenia </a:t>
            </a:r>
            <a:br>
              <a:rPr lang="pl-PL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powiecie będzie ekonomicznie </a:t>
            </a:r>
            <a:r>
              <a:rPr lang="pl-PL" sz="22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akceptowalne dla przedsiębiorców</a:t>
            </a:r>
            <a:r>
              <a:rPr lang="pl-PL" sz="22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powiatach mniej rozwiniętych gospodarczo i spowoduje </a:t>
            </a:r>
            <a:r>
              <a:rPr lang="pl-PL" sz="22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szybszy rozwój regionów</a:t>
            </a:r>
            <a:r>
              <a:rPr lang="pl-PL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282C0680-3D06-4D2D-9ACD-75F7542C4749}"/>
              </a:ext>
            </a:extLst>
          </p:cNvPr>
          <p:cNvSpPr/>
          <p:nvPr/>
        </p:nvSpPr>
        <p:spPr>
          <a:xfrm>
            <a:off x="382476" y="3753248"/>
            <a:ext cx="511350" cy="12537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4977F247-AD05-4C41-94C4-DA4CA3826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474" y="4103222"/>
            <a:ext cx="495837" cy="553792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28C9918D-C28E-4F4E-99DA-8FB88F3980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476" y="2171786"/>
            <a:ext cx="495837" cy="553792"/>
          </a:xfrm>
          <a:prstGeom prst="rect">
            <a:avLst/>
          </a:prstGeom>
        </p:spPr>
      </p:pic>
      <p:sp>
        <p:nvSpPr>
          <p:cNvPr id="17" name="Tytuł 1">
            <a:extLst>
              <a:ext uri="{FF2B5EF4-FFF2-40B4-BE49-F238E27FC236}">
                <a16:creationId xmlns:a16="http://schemas.microsoft.com/office/drawing/2014/main" id="{CA4F3A01-9A56-40BE-915C-F8DADF3CCBE1}"/>
              </a:ext>
            </a:extLst>
          </p:cNvPr>
          <p:cNvSpPr txBox="1">
            <a:spLocks/>
          </p:cNvSpPr>
          <p:nvPr/>
        </p:nvSpPr>
        <p:spPr>
          <a:xfrm>
            <a:off x="930683" y="153382"/>
            <a:ext cx="11259127" cy="13061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Płaca minimalna jako połowa średniego wynagrodzenia</a:t>
            </a:r>
          </a:p>
        </p:txBody>
      </p:sp>
      <p:sp>
        <p:nvSpPr>
          <p:cNvPr id="43" name="Prostokąt 42">
            <a:extLst>
              <a:ext uri="{FF2B5EF4-FFF2-40B4-BE49-F238E27FC236}">
                <a16:creationId xmlns:a16="http://schemas.microsoft.com/office/drawing/2014/main" id="{96311C11-A0B7-4646-83A1-EE4DDEC51785}"/>
              </a:ext>
            </a:extLst>
          </p:cNvPr>
          <p:cNvSpPr/>
          <p:nvPr/>
        </p:nvSpPr>
        <p:spPr>
          <a:xfrm>
            <a:off x="5112" y="351495"/>
            <a:ext cx="917373" cy="91737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52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57367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36E5C0-5A40-4294-A524-71B210F81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873" y="153380"/>
            <a:ext cx="11259127" cy="1306111"/>
          </a:xfrm>
        </p:spPr>
        <p:txBody>
          <a:bodyPr>
            <a:noAutofit/>
          </a:bodyPr>
          <a:lstStyle/>
          <a:p>
            <a:r>
              <a:rPr lang="pl-PL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Zakaz nakładania przez ustawodawcę nowych obowiązków biurokratycznych dla </a:t>
            </a:r>
            <a:r>
              <a:rPr lang="pl-PL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mikroprzedsiębiorców</a:t>
            </a:r>
            <a:r>
              <a:rPr lang="pl-PL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oraz redukcja obecnie istniejących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C5DAB93-06C9-4C6E-A12F-B2A04C868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151" y="1995332"/>
            <a:ext cx="11546099" cy="854164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Wprowadzenie w Prawie przedsiębiorców </a:t>
            </a:r>
            <a:r>
              <a:rPr lang="pl-PL" sz="22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klauzuli generalnej, wyłączającej mikro-firmy z nowych obowiązków formalno-prawnych</a:t>
            </a:r>
            <a:r>
              <a:rPr lang="pl-PL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34A7DF14-D62F-48DC-8149-9FA2DDB41280}"/>
              </a:ext>
            </a:extLst>
          </p:cNvPr>
          <p:cNvSpPr/>
          <p:nvPr/>
        </p:nvSpPr>
        <p:spPr>
          <a:xfrm>
            <a:off x="176981" y="6070436"/>
            <a:ext cx="3085362" cy="707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 descr="Obraz zawierający tekst&#10;&#10;Opis wygenerowany automatycznie">
            <a:extLst>
              <a:ext uri="{FF2B5EF4-FFF2-40B4-BE49-F238E27FC236}">
                <a16:creationId xmlns:a16="http://schemas.microsoft.com/office/drawing/2014/main" id="{2B1ECEC9-CAB7-4D0A-A02B-0E5193087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76" y="6199098"/>
            <a:ext cx="2674372" cy="462294"/>
          </a:xfrm>
          <a:prstGeom prst="rect">
            <a:avLst/>
          </a:prstGeom>
        </p:spPr>
      </p:pic>
      <p:sp>
        <p:nvSpPr>
          <p:cNvPr id="28" name="Prostokąt 27">
            <a:extLst>
              <a:ext uri="{FF2B5EF4-FFF2-40B4-BE49-F238E27FC236}">
                <a16:creationId xmlns:a16="http://schemas.microsoft.com/office/drawing/2014/main" id="{516B0E00-F285-4442-837E-5B5A29D254CB}"/>
              </a:ext>
            </a:extLst>
          </p:cNvPr>
          <p:cNvSpPr/>
          <p:nvPr/>
        </p:nvSpPr>
        <p:spPr>
          <a:xfrm>
            <a:off x="5112" y="351493"/>
            <a:ext cx="917373" cy="91737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52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4" name="Symbol zastępczy zawartości 2">
            <a:extLst>
              <a:ext uri="{FF2B5EF4-FFF2-40B4-BE49-F238E27FC236}">
                <a16:creationId xmlns:a16="http://schemas.microsoft.com/office/drawing/2014/main" id="{53A0BCEB-DAE2-4FF5-88D1-080B1280DAE5}"/>
              </a:ext>
            </a:extLst>
          </p:cNvPr>
          <p:cNvSpPr txBox="1">
            <a:spLocks/>
          </p:cNvSpPr>
          <p:nvPr/>
        </p:nvSpPr>
        <p:spPr>
          <a:xfrm>
            <a:off x="638151" y="2923867"/>
            <a:ext cx="11628347" cy="14557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Przeprowadzenie </a:t>
            </a:r>
            <a:r>
              <a:rPr lang="pl-PL" sz="22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monitoringu skali sprawozdawczości</a:t>
            </a:r>
            <a:r>
              <a:rPr lang="pl-PL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Wyeliminowanie dublowania się danych w sprawozdaniach do poszczególnych instytucji oraz likwidacja zbędnych regulacji, takich jak np. prowadzenia bazy danych odpadowych oraz uproszczenie obowiązków informacyjnych z RODO.</a:t>
            </a: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52D68257-6E2E-4F83-9FEC-FAE21B35C319}"/>
              </a:ext>
            </a:extLst>
          </p:cNvPr>
          <p:cNvSpPr txBox="1">
            <a:spLocks/>
          </p:cNvSpPr>
          <p:nvPr/>
        </p:nvSpPr>
        <p:spPr>
          <a:xfrm>
            <a:off x="638151" y="4458770"/>
            <a:ext cx="11628347" cy="8356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Regulacja ta jest </a:t>
            </a:r>
            <a:r>
              <a:rPr lang="pl-PL" sz="22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wzorowana na standardach brytyjskich</a:t>
            </a:r>
            <a:r>
              <a:rPr lang="pl-PL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gdzie najmniejsze firmy mają jedynie minimalne obowiązki księgowe.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282C0680-3D06-4D2D-9ACD-75F7542C4749}"/>
              </a:ext>
            </a:extLst>
          </p:cNvPr>
          <p:cNvSpPr/>
          <p:nvPr/>
        </p:nvSpPr>
        <p:spPr>
          <a:xfrm>
            <a:off x="382476" y="3005589"/>
            <a:ext cx="511350" cy="12537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4977F247-AD05-4C41-94C4-DA4CA3826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475" y="4570431"/>
            <a:ext cx="495837" cy="553792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8231A756-961A-4F77-9EB2-11995B43C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476" y="3374849"/>
            <a:ext cx="495837" cy="553792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22711FF9-48C2-4C2A-B89F-38C76DE1D5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476" y="2165885"/>
            <a:ext cx="495837" cy="55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29638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7747</TotalTime>
  <Words>1111</Words>
  <Application>Microsoft Office PowerPoint</Application>
  <PresentationFormat>Panoramiczny</PresentationFormat>
  <Paragraphs>76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Symbol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Zakaz nakładania przez ustawodawcę nowych obowiązków biurokratycznych dla mikroprzedsiębiorców oraz redukcja obecnie istniejących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Krystian Cieślak</dc:creator>
  <cp:lastModifiedBy>Mikołaj Kruczyński</cp:lastModifiedBy>
  <cp:revision>82</cp:revision>
  <cp:lastPrinted>2020-11-05T15:25:39Z</cp:lastPrinted>
  <dcterms:created xsi:type="dcterms:W3CDTF">2020-08-13T07:15:59Z</dcterms:created>
  <dcterms:modified xsi:type="dcterms:W3CDTF">2021-03-31T10:38:25Z</dcterms:modified>
</cp:coreProperties>
</file>